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67" r:id="rId7"/>
    <p:sldId id="257" r:id="rId8"/>
    <p:sldId id="269" r:id="rId9"/>
    <p:sldId id="260" r:id="rId10"/>
    <p:sldId id="268" r:id="rId11"/>
    <p:sldId id="259" r:id="rId12"/>
    <p:sldId id="261" r:id="rId13"/>
    <p:sldId id="264" r:id="rId14"/>
    <p:sldId id="265" r:id="rId15"/>
    <p:sldId id="262" r:id="rId16"/>
    <p:sldId id="263"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6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1A299-A43F-4C0B-AA96-EED0E20598A9}" v="32" dt="2022-11-25T09:49:59.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5667-A4BA-CC52-4009-85EF39206B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19CC02-5959-6823-49DD-B8DD6BB92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C8A843-EA01-F396-5A9E-3FE9F693F0C7}"/>
              </a:ext>
            </a:extLst>
          </p:cNvPr>
          <p:cNvSpPr>
            <a:spLocks noGrp="1"/>
          </p:cNvSpPr>
          <p:nvPr>
            <p:ph type="dt" sz="half" idx="10"/>
          </p:nvPr>
        </p:nvSpPr>
        <p:spPr/>
        <p:txBody>
          <a:bodyPr/>
          <a:lstStyle/>
          <a:p>
            <a:fld id="{FEE2A023-12C1-4BCF-8E6D-490A2EB84B8A}" type="datetimeFigureOut">
              <a:rPr lang="en-GB" smtClean="0"/>
              <a:t>20/12/2022</a:t>
            </a:fld>
            <a:endParaRPr lang="en-GB"/>
          </a:p>
        </p:txBody>
      </p:sp>
      <p:sp>
        <p:nvSpPr>
          <p:cNvPr id="5" name="Footer Placeholder 4">
            <a:extLst>
              <a:ext uri="{FF2B5EF4-FFF2-40B4-BE49-F238E27FC236}">
                <a16:creationId xmlns:a16="http://schemas.microsoft.com/office/drawing/2014/main" id="{AA87FFDE-DF32-A564-DF9A-D00414F65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CD959E-3C13-3246-0BE3-20666B811EF6}"/>
              </a:ext>
            </a:extLst>
          </p:cNvPr>
          <p:cNvSpPr>
            <a:spLocks noGrp="1"/>
          </p:cNvSpPr>
          <p:nvPr>
            <p:ph type="sldNum" sz="quarter" idx="12"/>
          </p:nvPr>
        </p:nvSpPr>
        <p:spPr/>
        <p:txBody>
          <a:bodyPr/>
          <a:lstStyle/>
          <a:p>
            <a:fld id="{DEFBCEB0-30C4-4DD5-93A8-3FBEA1272C48}" type="slidenum">
              <a:rPr lang="en-GB" smtClean="0"/>
              <a:t>‹#›</a:t>
            </a:fld>
            <a:endParaRPr lang="en-GB"/>
          </a:p>
        </p:txBody>
      </p:sp>
    </p:spTree>
    <p:extLst>
      <p:ext uri="{BB962C8B-B14F-4D97-AF65-F5344CB8AC3E}">
        <p14:creationId xmlns:p14="http://schemas.microsoft.com/office/powerpoint/2010/main" val="34450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26D9-B883-97DD-3F25-72AB81BB0A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E0A391-B87C-6337-DEE9-04AB58D41C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1CB94A-9370-C1F3-D051-899FEDA971EC}"/>
              </a:ext>
            </a:extLst>
          </p:cNvPr>
          <p:cNvSpPr>
            <a:spLocks noGrp="1"/>
          </p:cNvSpPr>
          <p:nvPr>
            <p:ph type="dt" sz="half" idx="10"/>
          </p:nvPr>
        </p:nvSpPr>
        <p:spPr/>
        <p:txBody>
          <a:bodyPr/>
          <a:lstStyle/>
          <a:p>
            <a:fld id="{FEE2A023-12C1-4BCF-8E6D-490A2EB84B8A}" type="datetimeFigureOut">
              <a:rPr lang="en-GB" smtClean="0"/>
              <a:t>20/12/2022</a:t>
            </a:fld>
            <a:endParaRPr lang="en-GB"/>
          </a:p>
        </p:txBody>
      </p:sp>
      <p:sp>
        <p:nvSpPr>
          <p:cNvPr id="5" name="Footer Placeholder 4">
            <a:extLst>
              <a:ext uri="{FF2B5EF4-FFF2-40B4-BE49-F238E27FC236}">
                <a16:creationId xmlns:a16="http://schemas.microsoft.com/office/drawing/2014/main" id="{BC964042-C325-D056-7EC8-24B03E3BBE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8689F3-4F65-33C5-D701-ADC9DF5AEB10}"/>
              </a:ext>
            </a:extLst>
          </p:cNvPr>
          <p:cNvSpPr>
            <a:spLocks noGrp="1"/>
          </p:cNvSpPr>
          <p:nvPr>
            <p:ph type="sldNum" sz="quarter" idx="12"/>
          </p:nvPr>
        </p:nvSpPr>
        <p:spPr/>
        <p:txBody>
          <a:bodyPr/>
          <a:lstStyle/>
          <a:p>
            <a:fld id="{DEFBCEB0-30C4-4DD5-93A8-3FBEA1272C48}" type="slidenum">
              <a:rPr lang="en-GB" smtClean="0"/>
              <a:t>‹#›</a:t>
            </a:fld>
            <a:endParaRPr lang="en-GB"/>
          </a:p>
        </p:txBody>
      </p:sp>
    </p:spTree>
    <p:extLst>
      <p:ext uri="{BB962C8B-B14F-4D97-AF65-F5344CB8AC3E}">
        <p14:creationId xmlns:p14="http://schemas.microsoft.com/office/powerpoint/2010/main" val="264887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8FD55-1EB6-197F-0546-FC9F8BB35E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81A5E3-6FEC-22E5-F2F0-26B4EBD9B4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151D67-88F6-9B66-9BA3-1FDD3FCF4924}"/>
              </a:ext>
            </a:extLst>
          </p:cNvPr>
          <p:cNvSpPr>
            <a:spLocks noGrp="1"/>
          </p:cNvSpPr>
          <p:nvPr>
            <p:ph type="dt" sz="half" idx="10"/>
          </p:nvPr>
        </p:nvSpPr>
        <p:spPr/>
        <p:txBody>
          <a:bodyPr/>
          <a:lstStyle/>
          <a:p>
            <a:fld id="{FEE2A023-12C1-4BCF-8E6D-490A2EB84B8A}" type="datetimeFigureOut">
              <a:rPr lang="en-GB" smtClean="0"/>
              <a:t>20/12/2022</a:t>
            </a:fld>
            <a:endParaRPr lang="en-GB"/>
          </a:p>
        </p:txBody>
      </p:sp>
      <p:sp>
        <p:nvSpPr>
          <p:cNvPr id="5" name="Footer Placeholder 4">
            <a:extLst>
              <a:ext uri="{FF2B5EF4-FFF2-40B4-BE49-F238E27FC236}">
                <a16:creationId xmlns:a16="http://schemas.microsoft.com/office/drawing/2014/main" id="{38289D3A-361F-E78B-ABE5-BB460E07F7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05BC54-396B-85E8-CC01-A92E41DF11E0}"/>
              </a:ext>
            </a:extLst>
          </p:cNvPr>
          <p:cNvSpPr>
            <a:spLocks noGrp="1"/>
          </p:cNvSpPr>
          <p:nvPr>
            <p:ph type="sldNum" sz="quarter" idx="12"/>
          </p:nvPr>
        </p:nvSpPr>
        <p:spPr/>
        <p:txBody>
          <a:bodyPr/>
          <a:lstStyle/>
          <a:p>
            <a:fld id="{DEFBCEB0-30C4-4DD5-93A8-3FBEA1272C48}" type="slidenum">
              <a:rPr lang="en-GB" smtClean="0"/>
              <a:t>‹#›</a:t>
            </a:fld>
            <a:endParaRPr lang="en-GB"/>
          </a:p>
        </p:txBody>
      </p:sp>
    </p:spTree>
    <p:extLst>
      <p:ext uri="{BB962C8B-B14F-4D97-AF65-F5344CB8AC3E}">
        <p14:creationId xmlns:p14="http://schemas.microsoft.com/office/powerpoint/2010/main" val="357881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0C34E-AE91-ABF3-C094-1C38A008C5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E8CED9-2178-811C-55A7-F12C7040A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9347D2-DDC0-F377-8146-0E8905C92593}"/>
              </a:ext>
            </a:extLst>
          </p:cNvPr>
          <p:cNvSpPr>
            <a:spLocks noGrp="1"/>
          </p:cNvSpPr>
          <p:nvPr>
            <p:ph type="dt" sz="half" idx="10"/>
          </p:nvPr>
        </p:nvSpPr>
        <p:spPr/>
        <p:txBody>
          <a:bodyPr/>
          <a:lstStyle/>
          <a:p>
            <a:fld id="{FEE2A023-12C1-4BCF-8E6D-490A2EB84B8A}" type="datetimeFigureOut">
              <a:rPr lang="en-GB" smtClean="0"/>
              <a:t>20/12/2022</a:t>
            </a:fld>
            <a:endParaRPr lang="en-GB"/>
          </a:p>
        </p:txBody>
      </p:sp>
      <p:sp>
        <p:nvSpPr>
          <p:cNvPr id="5" name="Footer Placeholder 4">
            <a:extLst>
              <a:ext uri="{FF2B5EF4-FFF2-40B4-BE49-F238E27FC236}">
                <a16:creationId xmlns:a16="http://schemas.microsoft.com/office/drawing/2014/main" id="{7B925332-3AD8-6B4D-7E2C-E28DF4CB43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3219D-3B93-6CD9-6225-3EB1C5A6C679}"/>
              </a:ext>
            </a:extLst>
          </p:cNvPr>
          <p:cNvSpPr>
            <a:spLocks noGrp="1"/>
          </p:cNvSpPr>
          <p:nvPr>
            <p:ph type="sldNum" sz="quarter" idx="12"/>
          </p:nvPr>
        </p:nvSpPr>
        <p:spPr/>
        <p:txBody>
          <a:bodyPr/>
          <a:lstStyle/>
          <a:p>
            <a:fld id="{DEFBCEB0-30C4-4DD5-93A8-3FBEA1272C48}" type="slidenum">
              <a:rPr lang="en-GB" smtClean="0"/>
              <a:t>‹#›</a:t>
            </a:fld>
            <a:endParaRPr lang="en-GB"/>
          </a:p>
        </p:txBody>
      </p:sp>
    </p:spTree>
    <p:extLst>
      <p:ext uri="{BB962C8B-B14F-4D97-AF65-F5344CB8AC3E}">
        <p14:creationId xmlns:p14="http://schemas.microsoft.com/office/powerpoint/2010/main" val="246373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CD94-C4F5-4219-5359-D2A9EB8A1C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82E5B0-C547-7C24-C0D4-9F91B0136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D7F137-DAF4-A6E4-9EE4-40BDF59DE7F4}"/>
              </a:ext>
            </a:extLst>
          </p:cNvPr>
          <p:cNvSpPr>
            <a:spLocks noGrp="1"/>
          </p:cNvSpPr>
          <p:nvPr>
            <p:ph type="dt" sz="half" idx="10"/>
          </p:nvPr>
        </p:nvSpPr>
        <p:spPr/>
        <p:txBody>
          <a:bodyPr/>
          <a:lstStyle/>
          <a:p>
            <a:fld id="{FEE2A023-12C1-4BCF-8E6D-490A2EB84B8A}" type="datetimeFigureOut">
              <a:rPr lang="en-GB" smtClean="0"/>
              <a:t>20/12/2022</a:t>
            </a:fld>
            <a:endParaRPr lang="en-GB"/>
          </a:p>
        </p:txBody>
      </p:sp>
      <p:sp>
        <p:nvSpPr>
          <p:cNvPr id="5" name="Footer Placeholder 4">
            <a:extLst>
              <a:ext uri="{FF2B5EF4-FFF2-40B4-BE49-F238E27FC236}">
                <a16:creationId xmlns:a16="http://schemas.microsoft.com/office/drawing/2014/main" id="{3449AA0D-B02F-16D1-0922-B84CB0C118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D8A0B2-C502-277C-BAB8-11B43CC32810}"/>
              </a:ext>
            </a:extLst>
          </p:cNvPr>
          <p:cNvSpPr>
            <a:spLocks noGrp="1"/>
          </p:cNvSpPr>
          <p:nvPr>
            <p:ph type="sldNum" sz="quarter" idx="12"/>
          </p:nvPr>
        </p:nvSpPr>
        <p:spPr/>
        <p:txBody>
          <a:bodyPr/>
          <a:lstStyle/>
          <a:p>
            <a:fld id="{DEFBCEB0-30C4-4DD5-93A8-3FBEA1272C48}" type="slidenum">
              <a:rPr lang="en-GB" smtClean="0"/>
              <a:t>‹#›</a:t>
            </a:fld>
            <a:endParaRPr lang="en-GB"/>
          </a:p>
        </p:txBody>
      </p:sp>
    </p:spTree>
    <p:extLst>
      <p:ext uri="{BB962C8B-B14F-4D97-AF65-F5344CB8AC3E}">
        <p14:creationId xmlns:p14="http://schemas.microsoft.com/office/powerpoint/2010/main" val="191467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588F-4B81-6217-8628-AB97B20E1C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FD63A7-8DB9-2E4A-46D4-A327EC461D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C94059-D2F0-C972-8C30-12438E5ADD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D43FD9-D759-9BD1-D8BF-3A488DF61BE6}"/>
              </a:ext>
            </a:extLst>
          </p:cNvPr>
          <p:cNvSpPr>
            <a:spLocks noGrp="1"/>
          </p:cNvSpPr>
          <p:nvPr>
            <p:ph type="dt" sz="half" idx="10"/>
          </p:nvPr>
        </p:nvSpPr>
        <p:spPr/>
        <p:txBody>
          <a:bodyPr/>
          <a:lstStyle/>
          <a:p>
            <a:fld id="{FEE2A023-12C1-4BCF-8E6D-490A2EB84B8A}" type="datetimeFigureOut">
              <a:rPr lang="en-GB" smtClean="0"/>
              <a:t>20/12/2022</a:t>
            </a:fld>
            <a:endParaRPr lang="en-GB"/>
          </a:p>
        </p:txBody>
      </p:sp>
      <p:sp>
        <p:nvSpPr>
          <p:cNvPr id="6" name="Footer Placeholder 5">
            <a:extLst>
              <a:ext uri="{FF2B5EF4-FFF2-40B4-BE49-F238E27FC236}">
                <a16:creationId xmlns:a16="http://schemas.microsoft.com/office/drawing/2014/main" id="{E3F887F4-39D4-AA7B-FBB5-2F2B419C17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B28424-8E1D-9203-09C9-4032BF129D24}"/>
              </a:ext>
            </a:extLst>
          </p:cNvPr>
          <p:cNvSpPr>
            <a:spLocks noGrp="1"/>
          </p:cNvSpPr>
          <p:nvPr>
            <p:ph type="sldNum" sz="quarter" idx="12"/>
          </p:nvPr>
        </p:nvSpPr>
        <p:spPr/>
        <p:txBody>
          <a:bodyPr/>
          <a:lstStyle/>
          <a:p>
            <a:fld id="{DEFBCEB0-30C4-4DD5-93A8-3FBEA1272C48}" type="slidenum">
              <a:rPr lang="en-GB" smtClean="0"/>
              <a:t>‹#›</a:t>
            </a:fld>
            <a:endParaRPr lang="en-GB"/>
          </a:p>
        </p:txBody>
      </p:sp>
    </p:spTree>
    <p:extLst>
      <p:ext uri="{BB962C8B-B14F-4D97-AF65-F5344CB8AC3E}">
        <p14:creationId xmlns:p14="http://schemas.microsoft.com/office/powerpoint/2010/main" val="242934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2C42-9109-416E-A1CD-F51DDD34A2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F1A8AC-82A4-7A9E-87F3-D9D41CED6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51CF0-2F30-084C-5AF3-93A204527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277DEF-AEA2-B272-1129-6F234B6218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C52B47-3043-D348-D4F0-D8108AC0AD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13C055-657F-8C73-057A-89F2D23659EE}"/>
              </a:ext>
            </a:extLst>
          </p:cNvPr>
          <p:cNvSpPr>
            <a:spLocks noGrp="1"/>
          </p:cNvSpPr>
          <p:nvPr>
            <p:ph type="dt" sz="half" idx="10"/>
          </p:nvPr>
        </p:nvSpPr>
        <p:spPr/>
        <p:txBody>
          <a:bodyPr/>
          <a:lstStyle/>
          <a:p>
            <a:fld id="{FEE2A023-12C1-4BCF-8E6D-490A2EB84B8A}" type="datetimeFigureOut">
              <a:rPr lang="en-GB" smtClean="0"/>
              <a:t>20/12/2022</a:t>
            </a:fld>
            <a:endParaRPr lang="en-GB"/>
          </a:p>
        </p:txBody>
      </p:sp>
      <p:sp>
        <p:nvSpPr>
          <p:cNvPr id="8" name="Footer Placeholder 7">
            <a:extLst>
              <a:ext uri="{FF2B5EF4-FFF2-40B4-BE49-F238E27FC236}">
                <a16:creationId xmlns:a16="http://schemas.microsoft.com/office/drawing/2014/main" id="{6CDAACA0-6DDF-A1C8-B7AF-0B2F25B1F0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F565C6-0BDD-38F7-6221-AB7242F662A8}"/>
              </a:ext>
            </a:extLst>
          </p:cNvPr>
          <p:cNvSpPr>
            <a:spLocks noGrp="1"/>
          </p:cNvSpPr>
          <p:nvPr>
            <p:ph type="sldNum" sz="quarter" idx="12"/>
          </p:nvPr>
        </p:nvSpPr>
        <p:spPr/>
        <p:txBody>
          <a:bodyPr/>
          <a:lstStyle/>
          <a:p>
            <a:fld id="{DEFBCEB0-30C4-4DD5-93A8-3FBEA1272C48}" type="slidenum">
              <a:rPr lang="en-GB" smtClean="0"/>
              <a:t>‹#›</a:t>
            </a:fld>
            <a:endParaRPr lang="en-GB"/>
          </a:p>
        </p:txBody>
      </p:sp>
    </p:spTree>
    <p:extLst>
      <p:ext uri="{BB962C8B-B14F-4D97-AF65-F5344CB8AC3E}">
        <p14:creationId xmlns:p14="http://schemas.microsoft.com/office/powerpoint/2010/main" val="287144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AAA7-517C-C629-97D7-633C6025A5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4FA5CA-7736-4D57-4D8C-E6BD1D976A28}"/>
              </a:ext>
            </a:extLst>
          </p:cNvPr>
          <p:cNvSpPr>
            <a:spLocks noGrp="1"/>
          </p:cNvSpPr>
          <p:nvPr>
            <p:ph type="dt" sz="half" idx="10"/>
          </p:nvPr>
        </p:nvSpPr>
        <p:spPr/>
        <p:txBody>
          <a:bodyPr/>
          <a:lstStyle/>
          <a:p>
            <a:fld id="{FEE2A023-12C1-4BCF-8E6D-490A2EB84B8A}" type="datetimeFigureOut">
              <a:rPr lang="en-GB" smtClean="0"/>
              <a:t>20/12/2022</a:t>
            </a:fld>
            <a:endParaRPr lang="en-GB"/>
          </a:p>
        </p:txBody>
      </p:sp>
      <p:sp>
        <p:nvSpPr>
          <p:cNvPr id="4" name="Footer Placeholder 3">
            <a:extLst>
              <a:ext uri="{FF2B5EF4-FFF2-40B4-BE49-F238E27FC236}">
                <a16:creationId xmlns:a16="http://schemas.microsoft.com/office/drawing/2014/main" id="{E3905CFB-BB3D-A1E6-B9E7-8E8EF31631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89867E-33AF-F2B4-D29A-7628CCB3D523}"/>
              </a:ext>
            </a:extLst>
          </p:cNvPr>
          <p:cNvSpPr>
            <a:spLocks noGrp="1"/>
          </p:cNvSpPr>
          <p:nvPr>
            <p:ph type="sldNum" sz="quarter" idx="12"/>
          </p:nvPr>
        </p:nvSpPr>
        <p:spPr/>
        <p:txBody>
          <a:bodyPr/>
          <a:lstStyle/>
          <a:p>
            <a:fld id="{DEFBCEB0-30C4-4DD5-93A8-3FBEA1272C48}" type="slidenum">
              <a:rPr lang="en-GB" smtClean="0"/>
              <a:t>‹#›</a:t>
            </a:fld>
            <a:endParaRPr lang="en-GB"/>
          </a:p>
        </p:txBody>
      </p:sp>
    </p:spTree>
    <p:extLst>
      <p:ext uri="{BB962C8B-B14F-4D97-AF65-F5344CB8AC3E}">
        <p14:creationId xmlns:p14="http://schemas.microsoft.com/office/powerpoint/2010/main" val="5419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CA1D4E-ACC4-BAA0-1808-2845663C6875}"/>
              </a:ext>
            </a:extLst>
          </p:cNvPr>
          <p:cNvSpPr>
            <a:spLocks noGrp="1"/>
          </p:cNvSpPr>
          <p:nvPr>
            <p:ph type="dt" sz="half" idx="10"/>
          </p:nvPr>
        </p:nvSpPr>
        <p:spPr/>
        <p:txBody>
          <a:bodyPr/>
          <a:lstStyle/>
          <a:p>
            <a:fld id="{FEE2A023-12C1-4BCF-8E6D-490A2EB84B8A}" type="datetimeFigureOut">
              <a:rPr lang="en-GB" smtClean="0"/>
              <a:t>20/12/2022</a:t>
            </a:fld>
            <a:endParaRPr lang="en-GB"/>
          </a:p>
        </p:txBody>
      </p:sp>
      <p:sp>
        <p:nvSpPr>
          <p:cNvPr id="3" name="Footer Placeholder 2">
            <a:extLst>
              <a:ext uri="{FF2B5EF4-FFF2-40B4-BE49-F238E27FC236}">
                <a16:creationId xmlns:a16="http://schemas.microsoft.com/office/drawing/2014/main" id="{A494AE7B-9517-F666-BE76-562CCC3D29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A5A99F-F079-46D9-7206-E380FB8EC00C}"/>
              </a:ext>
            </a:extLst>
          </p:cNvPr>
          <p:cNvSpPr>
            <a:spLocks noGrp="1"/>
          </p:cNvSpPr>
          <p:nvPr>
            <p:ph type="sldNum" sz="quarter" idx="12"/>
          </p:nvPr>
        </p:nvSpPr>
        <p:spPr/>
        <p:txBody>
          <a:bodyPr/>
          <a:lstStyle/>
          <a:p>
            <a:fld id="{DEFBCEB0-30C4-4DD5-93A8-3FBEA1272C48}" type="slidenum">
              <a:rPr lang="en-GB" smtClean="0"/>
              <a:t>‹#›</a:t>
            </a:fld>
            <a:endParaRPr lang="en-GB"/>
          </a:p>
        </p:txBody>
      </p:sp>
    </p:spTree>
    <p:extLst>
      <p:ext uri="{BB962C8B-B14F-4D97-AF65-F5344CB8AC3E}">
        <p14:creationId xmlns:p14="http://schemas.microsoft.com/office/powerpoint/2010/main" val="206374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D622-1E3C-4B1B-445F-A65B7A93D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CF463B-480B-8A17-906F-31A0AF814D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B69F9F-1A7F-641F-F774-47C3D535F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8A9D89-ED23-A368-7E5B-040F33F33C55}"/>
              </a:ext>
            </a:extLst>
          </p:cNvPr>
          <p:cNvSpPr>
            <a:spLocks noGrp="1"/>
          </p:cNvSpPr>
          <p:nvPr>
            <p:ph type="dt" sz="half" idx="10"/>
          </p:nvPr>
        </p:nvSpPr>
        <p:spPr/>
        <p:txBody>
          <a:bodyPr/>
          <a:lstStyle/>
          <a:p>
            <a:fld id="{FEE2A023-12C1-4BCF-8E6D-490A2EB84B8A}" type="datetimeFigureOut">
              <a:rPr lang="en-GB" smtClean="0"/>
              <a:t>20/12/2022</a:t>
            </a:fld>
            <a:endParaRPr lang="en-GB"/>
          </a:p>
        </p:txBody>
      </p:sp>
      <p:sp>
        <p:nvSpPr>
          <p:cNvPr id="6" name="Footer Placeholder 5">
            <a:extLst>
              <a:ext uri="{FF2B5EF4-FFF2-40B4-BE49-F238E27FC236}">
                <a16:creationId xmlns:a16="http://schemas.microsoft.com/office/drawing/2014/main" id="{AD81DE36-E12D-6A92-68D1-18B727E6BE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E85587-D770-593C-3785-104290762EAE}"/>
              </a:ext>
            </a:extLst>
          </p:cNvPr>
          <p:cNvSpPr>
            <a:spLocks noGrp="1"/>
          </p:cNvSpPr>
          <p:nvPr>
            <p:ph type="sldNum" sz="quarter" idx="12"/>
          </p:nvPr>
        </p:nvSpPr>
        <p:spPr/>
        <p:txBody>
          <a:bodyPr/>
          <a:lstStyle/>
          <a:p>
            <a:fld id="{DEFBCEB0-30C4-4DD5-93A8-3FBEA1272C48}" type="slidenum">
              <a:rPr lang="en-GB" smtClean="0"/>
              <a:t>‹#›</a:t>
            </a:fld>
            <a:endParaRPr lang="en-GB"/>
          </a:p>
        </p:txBody>
      </p:sp>
    </p:spTree>
    <p:extLst>
      <p:ext uri="{BB962C8B-B14F-4D97-AF65-F5344CB8AC3E}">
        <p14:creationId xmlns:p14="http://schemas.microsoft.com/office/powerpoint/2010/main" val="41709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E320-8023-EAFF-0DE4-1DADA089A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4424B9-8748-E024-329E-7DE9663F05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2D98F7-3D4E-3717-5E45-F0C68BD0D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FE8CE-073C-C317-1411-D55B0773D9F7}"/>
              </a:ext>
            </a:extLst>
          </p:cNvPr>
          <p:cNvSpPr>
            <a:spLocks noGrp="1"/>
          </p:cNvSpPr>
          <p:nvPr>
            <p:ph type="dt" sz="half" idx="10"/>
          </p:nvPr>
        </p:nvSpPr>
        <p:spPr/>
        <p:txBody>
          <a:bodyPr/>
          <a:lstStyle/>
          <a:p>
            <a:fld id="{FEE2A023-12C1-4BCF-8E6D-490A2EB84B8A}" type="datetimeFigureOut">
              <a:rPr lang="en-GB" smtClean="0"/>
              <a:t>20/12/2022</a:t>
            </a:fld>
            <a:endParaRPr lang="en-GB"/>
          </a:p>
        </p:txBody>
      </p:sp>
      <p:sp>
        <p:nvSpPr>
          <p:cNvPr id="6" name="Footer Placeholder 5">
            <a:extLst>
              <a:ext uri="{FF2B5EF4-FFF2-40B4-BE49-F238E27FC236}">
                <a16:creationId xmlns:a16="http://schemas.microsoft.com/office/drawing/2014/main" id="{8AA2E804-AC66-FFF2-D2A0-D525892746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6ED3A6-0DFC-72B5-A058-6ED4CA6AEBA1}"/>
              </a:ext>
            </a:extLst>
          </p:cNvPr>
          <p:cNvSpPr>
            <a:spLocks noGrp="1"/>
          </p:cNvSpPr>
          <p:nvPr>
            <p:ph type="sldNum" sz="quarter" idx="12"/>
          </p:nvPr>
        </p:nvSpPr>
        <p:spPr/>
        <p:txBody>
          <a:bodyPr/>
          <a:lstStyle/>
          <a:p>
            <a:fld id="{DEFBCEB0-30C4-4DD5-93A8-3FBEA1272C48}" type="slidenum">
              <a:rPr lang="en-GB" smtClean="0"/>
              <a:t>‹#›</a:t>
            </a:fld>
            <a:endParaRPr lang="en-GB"/>
          </a:p>
        </p:txBody>
      </p:sp>
    </p:spTree>
    <p:extLst>
      <p:ext uri="{BB962C8B-B14F-4D97-AF65-F5344CB8AC3E}">
        <p14:creationId xmlns:p14="http://schemas.microsoft.com/office/powerpoint/2010/main" val="312132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FBC39F-4BA4-B8D6-7211-65A9F12CB8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CE36A0-9B3F-EECB-52A2-453DAC03E2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700163-4414-A38C-411E-DECA1B8A21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2A023-12C1-4BCF-8E6D-490A2EB84B8A}" type="datetimeFigureOut">
              <a:rPr lang="en-GB" smtClean="0"/>
              <a:t>20/12/2022</a:t>
            </a:fld>
            <a:endParaRPr lang="en-GB"/>
          </a:p>
        </p:txBody>
      </p:sp>
      <p:sp>
        <p:nvSpPr>
          <p:cNvPr id="5" name="Footer Placeholder 4">
            <a:extLst>
              <a:ext uri="{FF2B5EF4-FFF2-40B4-BE49-F238E27FC236}">
                <a16:creationId xmlns:a16="http://schemas.microsoft.com/office/drawing/2014/main" id="{146A3A19-8745-751E-A183-7C05BF0B1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BB4603-4D1D-1FD4-B984-026F7CDFA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BCEB0-30C4-4DD5-93A8-3FBEA1272C48}" type="slidenum">
              <a:rPr lang="en-GB" smtClean="0"/>
              <a:t>‹#›</a:t>
            </a:fld>
            <a:endParaRPr lang="en-GB"/>
          </a:p>
        </p:txBody>
      </p:sp>
    </p:spTree>
    <p:extLst>
      <p:ext uri="{BB962C8B-B14F-4D97-AF65-F5344CB8AC3E}">
        <p14:creationId xmlns:p14="http://schemas.microsoft.com/office/powerpoint/2010/main" val="2787051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42C6-9F9D-02CE-9604-AB1C97BA79F0}"/>
              </a:ext>
            </a:extLst>
          </p:cNvPr>
          <p:cNvSpPr>
            <a:spLocks noGrp="1"/>
          </p:cNvSpPr>
          <p:nvPr>
            <p:ph type="ctrTitle"/>
          </p:nvPr>
        </p:nvSpPr>
        <p:spPr>
          <a:xfrm>
            <a:off x="-331033" y="518964"/>
            <a:ext cx="9750804" cy="1991556"/>
          </a:xfrm>
        </p:spPr>
        <p:txBody>
          <a:bodyPr>
            <a:normAutofit/>
          </a:bodyPr>
          <a:lstStyle/>
          <a:p>
            <a:r>
              <a:rPr lang="en-GB" sz="8800" b="1" dirty="0">
                <a:solidFill>
                  <a:srgbClr val="522671"/>
                </a:solidFill>
                <a:latin typeface="Arial Rounded MT Bold" panose="020F0704030504030204" pitchFamily="34" charset="0"/>
              </a:rPr>
              <a:t>ENABLE Visit</a:t>
            </a:r>
          </a:p>
        </p:txBody>
      </p:sp>
      <p:sp>
        <p:nvSpPr>
          <p:cNvPr id="3" name="Subtitle 2">
            <a:extLst>
              <a:ext uri="{FF2B5EF4-FFF2-40B4-BE49-F238E27FC236}">
                <a16:creationId xmlns:a16="http://schemas.microsoft.com/office/drawing/2014/main" id="{1DEFF0C3-2821-95AE-8BBD-13BEA2B77935}"/>
              </a:ext>
            </a:extLst>
          </p:cNvPr>
          <p:cNvSpPr>
            <a:spLocks noGrp="1"/>
          </p:cNvSpPr>
          <p:nvPr>
            <p:ph type="subTitle" idx="1"/>
          </p:nvPr>
        </p:nvSpPr>
        <p:spPr>
          <a:xfrm>
            <a:off x="914400" y="2757678"/>
            <a:ext cx="9144000" cy="1655762"/>
          </a:xfrm>
        </p:spPr>
        <p:txBody>
          <a:bodyPr>
            <a:normAutofit/>
          </a:bodyPr>
          <a:lstStyle/>
          <a:p>
            <a:pPr algn="l"/>
            <a:r>
              <a:rPr lang="en-GB" sz="4000" dirty="0"/>
              <a:t>Richard Hamer</a:t>
            </a:r>
          </a:p>
          <a:p>
            <a:pPr algn="l"/>
            <a:r>
              <a:rPr lang="en-GB" sz="3200" dirty="0"/>
              <a:t>Head of Data &amp; Innovation</a:t>
            </a:r>
          </a:p>
        </p:txBody>
      </p:sp>
      <p:pic>
        <p:nvPicPr>
          <p:cNvPr id="4" name="Picture 3" descr="Logo, company name&#10;&#10;Description automatically generated">
            <a:extLst>
              <a:ext uri="{FF2B5EF4-FFF2-40B4-BE49-F238E27FC236}">
                <a16:creationId xmlns:a16="http://schemas.microsoft.com/office/drawing/2014/main" id="{5497FA5E-7E5F-81F4-CFAD-908730F20239}"/>
              </a:ext>
            </a:extLst>
          </p:cNvPr>
          <p:cNvPicPr>
            <a:picLocks noChangeAspect="1"/>
          </p:cNvPicPr>
          <p:nvPr/>
        </p:nvPicPr>
        <p:blipFill rotWithShape="1">
          <a:blip r:embed="rId2">
            <a:extLst>
              <a:ext uri="{28A0092B-C50C-407E-A947-70E740481C1C}">
                <a14:useLocalDpi xmlns:a14="http://schemas.microsoft.com/office/drawing/2010/main" val="0"/>
              </a:ext>
            </a:extLst>
          </a:blip>
          <a:srcRect l="9273" t="33443" r="7595" b="30461"/>
          <a:stretch/>
        </p:blipFill>
        <p:spPr bwMode="auto">
          <a:xfrm>
            <a:off x="8157105" y="4907756"/>
            <a:ext cx="3814442" cy="16557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651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4676568A-F3B0-9A97-2BFD-ED233F1E04A3}"/>
              </a:ext>
            </a:extLst>
          </p:cNvPr>
          <p:cNvPicPr>
            <a:picLocks noChangeAspect="1"/>
          </p:cNvPicPr>
          <p:nvPr/>
        </p:nvPicPr>
        <p:blipFill rotWithShape="1">
          <a:blip r:embed="rId2">
            <a:extLst>
              <a:ext uri="{28A0092B-C50C-407E-A947-70E740481C1C}">
                <a14:useLocalDpi xmlns:a14="http://schemas.microsoft.com/office/drawing/2010/main" val="0"/>
              </a:ext>
            </a:extLst>
          </a:blip>
          <a:srcRect b="8163"/>
          <a:stretch/>
        </p:blipFill>
        <p:spPr>
          <a:xfrm>
            <a:off x="-382555" y="0"/>
            <a:ext cx="13275734" cy="6858000"/>
          </a:xfrm>
          <a:prstGeom prst="rect">
            <a:avLst/>
          </a:prstGeom>
        </p:spPr>
      </p:pic>
    </p:spTree>
    <p:extLst>
      <p:ext uri="{BB962C8B-B14F-4D97-AF65-F5344CB8AC3E}">
        <p14:creationId xmlns:p14="http://schemas.microsoft.com/office/powerpoint/2010/main" val="288764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D06AF6C7-6EB6-2FA9-6A80-2F658A893C3B}"/>
              </a:ext>
            </a:extLst>
          </p:cNvPr>
          <p:cNvPicPr>
            <a:picLocks noChangeAspect="1"/>
          </p:cNvPicPr>
          <p:nvPr/>
        </p:nvPicPr>
        <p:blipFill rotWithShape="1">
          <a:blip r:embed="rId2">
            <a:extLst>
              <a:ext uri="{28A0092B-C50C-407E-A947-70E740481C1C}">
                <a14:useLocalDpi xmlns:a14="http://schemas.microsoft.com/office/drawing/2010/main" val="0"/>
              </a:ext>
            </a:extLst>
          </a:blip>
          <a:srcRect b="8535"/>
          <a:stretch/>
        </p:blipFill>
        <p:spPr>
          <a:xfrm>
            <a:off x="-468700" y="0"/>
            <a:ext cx="13329809" cy="6858000"/>
          </a:xfrm>
          <a:prstGeom prst="rect">
            <a:avLst/>
          </a:prstGeom>
        </p:spPr>
      </p:pic>
      <p:pic>
        <p:nvPicPr>
          <p:cNvPr id="5" name="Picture 4">
            <a:extLst>
              <a:ext uri="{FF2B5EF4-FFF2-40B4-BE49-F238E27FC236}">
                <a16:creationId xmlns:a16="http://schemas.microsoft.com/office/drawing/2014/main" id="{C0355F70-AFDF-4534-1D68-44D42C6BDF1F}"/>
              </a:ext>
            </a:extLst>
          </p:cNvPr>
          <p:cNvPicPr>
            <a:picLocks noChangeAspect="1"/>
          </p:cNvPicPr>
          <p:nvPr/>
        </p:nvPicPr>
        <p:blipFill>
          <a:blip r:embed="rId3"/>
          <a:stretch>
            <a:fillRect/>
          </a:stretch>
        </p:blipFill>
        <p:spPr>
          <a:xfrm>
            <a:off x="931546" y="723068"/>
            <a:ext cx="1133633" cy="438211"/>
          </a:xfrm>
          <a:prstGeom prst="rect">
            <a:avLst/>
          </a:prstGeom>
        </p:spPr>
      </p:pic>
      <p:pic>
        <p:nvPicPr>
          <p:cNvPr id="7" name="Picture 6">
            <a:extLst>
              <a:ext uri="{FF2B5EF4-FFF2-40B4-BE49-F238E27FC236}">
                <a16:creationId xmlns:a16="http://schemas.microsoft.com/office/drawing/2014/main" id="{5C083293-8EC0-B5A6-73BE-D5D4168B772A}"/>
              </a:ext>
            </a:extLst>
          </p:cNvPr>
          <p:cNvPicPr>
            <a:picLocks noChangeAspect="1"/>
          </p:cNvPicPr>
          <p:nvPr/>
        </p:nvPicPr>
        <p:blipFill rotWithShape="1">
          <a:blip r:embed="rId4"/>
          <a:srcRect r="13927" b="5707"/>
          <a:stretch/>
        </p:blipFill>
        <p:spPr>
          <a:xfrm>
            <a:off x="1769874" y="1452784"/>
            <a:ext cx="1056621" cy="367471"/>
          </a:xfrm>
          <a:prstGeom prst="rect">
            <a:avLst/>
          </a:prstGeom>
        </p:spPr>
      </p:pic>
      <p:pic>
        <p:nvPicPr>
          <p:cNvPr id="8" name="Picture 7">
            <a:extLst>
              <a:ext uri="{FF2B5EF4-FFF2-40B4-BE49-F238E27FC236}">
                <a16:creationId xmlns:a16="http://schemas.microsoft.com/office/drawing/2014/main" id="{87208D7B-3E23-869C-8C5D-AAB8910B9971}"/>
              </a:ext>
            </a:extLst>
          </p:cNvPr>
          <p:cNvPicPr>
            <a:picLocks noChangeAspect="1"/>
          </p:cNvPicPr>
          <p:nvPr/>
        </p:nvPicPr>
        <p:blipFill rotWithShape="1">
          <a:blip r:embed="rId4"/>
          <a:srcRect r="13927" b="5707"/>
          <a:stretch/>
        </p:blipFill>
        <p:spPr>
          <a:xfrm>
            <a:off x="5896068" y="1452784"/>
            <a:ext cx="1056621" cy="367471"/>
          </a:xfrm>
          <a:prstGeom prst="rect">
            <a:avLst/>
          </a:prstGeom>
        </p:spPr>
      </p:pic>
    </p:spTree>
    <p:extLst>
      <p:ext uri="{BB962C8B-B14F-4D97-AF65-F5344CB8AC3E}">
        <p14:creationId xmlns:p14="http://schemas.microsoft.com/office/powerpoint/2010/main" val="270570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146A90-6735-D346-4B24-D1ECF6AFB1B8}"/>
              </a:ext>
            </a:extLst>
          </p:cNvPr>
          <p:cNvPicPr>
            <a:picLocks noChangeAspect="1"/>
          </p:cNvPicPr>
          <p:nvPr/>
        </p:nvPicPr>
        <p:blipFill>
          <a:blip r:embed="rId2"/>
          <a:stretch>
            <a:fillRect/>
          </a:stretch>
        </p:blipFill>
        <p:spPr>
          <a:xfrm>
            <a:off x="123422" y="0"/>
            <a:ext cx="11945155" cy="6858000"/>
          </a:xfrm>
          <a:prstGeom prst="rect">
            <a:avLst/>
          </a:prstGeom>
        </p:spPr>
      </p:pic>
    </p:spTree>
    <p:extLst>
      <p:ext uri="{BB962C8B-B14F-4D97-AF65-F5344CB8AC3E}">
        <p14:creationId xmlns:p14="http://schemas.microsoft.com/office/powerpoint/2010/main" val="255339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60A55-B98F-011E-5E0E-B0EC493B12AF}"/>
              </a:ext>
            </a:extLst>
          </p:cNvPr>
          <p:cNvPicPr>
            <a:picLocks noChangeAspect="1"/>
          </p:cNvPicPr>
          <p:nvPr/>
        </p:nvPicPr>
        <p:blipFill>
          <a:blip r:embed="rId2"/>
          <a:stretch>
            <a:fillRect/>
          </a:stretch>
        </p:blipFill>
        <p:spPr>
          <a:xfrm>
            <a:off x="90177" y="0"/>
            <a:ext cx="12011646" cy="6858000"/>
          </a:xfrm>
          <a:prstGeom prst="rect">
            <a:avLst/>
          </a:prstGeom>
        </p:spPr>
      </p:pic>
      <p:pic>
        <p:nvPicPr>
          <p:cNvPr id="5" name="Picture 4">
            <a:extLst>
              <a:ext uri="{FF2B5EF4-FFF2-40B4-BE49-F238E27FC236}">
                <a16:creationId xmlns:a16="http://schemas.microsoft.com/office/drawing/2014/main" id="{DA88C15C-A306-918B-3F12-82AB6121AB43}"/>
              </a:ext>
            </a:extLst>
          </p:cNvPr>
          <p:cNvPicPr>
            <a:picLocks noChangeAspect="1"/>
          </p:cNvPicPr>
          <p:nvPr/>
        </p:nvPicPr>
        <p:blipFill rotWithShape="1">
          <a:blip r:embed="rId3"/>
          <a:srcRect t="28730" r="18584" b="16023"/>
          <a:stretch/>
        </p:blipFill>
        <p:spPr>
          <a:xfrm>
            <a:off x="2082012" y="3194872"/>
            <a:ext cx="950437" cy="350762"/>
          </a:xfrm>
          <a:prstGeom prst="rect">
            <a:avLst/>
          </a:prstGeom>
        </p:spPr>
      </p:pic>
      <p:pic>
        <p:nvPicPr>
          <p:cNvPr id="7" name="Picture 6">
            <a:extLst>
              <a:ext uri="{FF2B5EF4-FFF2-40B4-BE49-F238E27FC236}">
                <a16:creationId xmlns:a16="http://schemas.microsoft.com/office/drawing/2014/main" id="{9D8591F8-AA57-29BA-5A94-1C7401CB6510}"/>
              </a:ext>
            </a:extLst>
          </p:cNvPr>
          <p:cNvPicPr>
            <a:picLocks noChangeAspect="1"/>
          </p:cNvPicPr>
          <p:nvPr/>
        </p:nvPicPr>
        <p:blipFill rotWithShape="1">
          <a:blip r:embed="rId4"/>
          <a:srcRect l="1356" r="13768"/>
          <a:stretch/>
        </p:blipFill>
        <p:spPr>
          <a:xfrm>
            <a:off x="2191628" y="1604506"/>
            <a:ext cx="1167391" cy="438539"/>
          </a:xfrm>
          <a:prstGeom prst="rect">
            <a:avLst/>
          </a:prstGeom>
        </p:spPr>
      </p:pic>
      <p:pic>
        <p:nvPicPr>
          <p:cNvPr id="8" name="Picture 7">
            <a:extLst>
              <a:ext uri="{FF2B5EF4-FFF2-40B4-BE49-F238E27FC236}">
                <a16:creationId xmlns:a16="http://schemas.microsoft.com/office/drawing/2014/main" id="{E3FC163B-DFFB-BB34-D92F-28C9623F85D4}"/>
              </a:ext>
            </a:extLst>
          </p:cNvPr>
          <p:cNvPicPr>
            <a:picLocks noChangeAspect="1"/>
          </p:cNvPicPr>
          <p:nvPr/>
        </p:nvPicPr>
        <p:blipFill rotWithShape="1">
          <a:blip r:embed="rId4"/>
          <a:srcRect l="1356" r="13768"/>
          <a:stretch/>
        </p:blipFill>
        <p:spPr>
          <a:xfrm>
            <a:off x="6356191" y="1604505"/>
            <a:ext cx="1167391" cy="438539"/>
          </a:xfrm>
          <a:prstGeom prst="rect">
            <a:avLst/>
          </a:prstGeom>
        </p:spPr>
      </p:pic>
      <p:pic>
        <p:nvPicPr>
          <p:cNvPr id="9" name="Picture 8">
            <a:extLst>
              <a:ext uri="{FF2B5EF4-FFF2-40B4-BE49-F238E27FC236}">
                <a16:creationId xmlns:a16="http://schemas.microsoft.com/office/drawing/2014/main" id="{2E01CBC0-824D-5BF0-5865-24A23B230DB2}"/>
              </a:ext>
            </a:extLst>
          </p:cNvPr>
          <p:cNvPicPr>
            <a:picLocks noChangeAspect="1"/>
          </p:cNvPicPr>
          <p:nvPr/>
        </p:nvPicPr>
        <p:blipFill rotWithShape="1">
          <a:blip r:embed="rId3"/>
          <a:srcRect t="28730" r="18584" b="16023"/>
          <a:stretch/>
        </p:blipFill>
        <p:spPr>
          <a:xfrm>
            <a:off x="6283897" y="3194872"/>
            <a:ext cx="950437" cy="350762"/>
          </a:xfrm>
          <a:prstGeom prst="rect">
            <a:avLst/>
          </a:prstGeom>
        </p:spPr>
      </p:pic>
      <p:pic>
        <p:nvPicPr>
          <p:cNvPr id="11" name="Picture 10">
            <a:extLst>
              <a:ext uri="{FF2B5EF4-FFF2-40B4-BE49-F238E27FC236}">
                <a16:creationId xmlns:a16="http://schemas.microsoft.com/office/drawing/2014/main" id="{48AA900F-10D4-52CE-F7D5-62C474559DA1}"/>
              </a:ext>
            </a:extLst>
          </p:cNvPr>
          <p:cNvPicPr>
            <a:picLocks noChangeAspect="1"/>
          </p:cNvPicPr>
          <p:nvPr/>
        </p:nvPicPr>
        <p:blipFill rotWithShape="1">
          <a:blip r:embed="rId5"/>
          <a:srcRect r="9368" b="27803"/>
          <a:stretch/>
        </p:blipFill>
        <p:spPr>
          <a:xfrm>
            <a:off x="2144974" y="4697462"/>
            <a:ext cx="1027434" cy="350762"/>
          </a:xfrm>
          <a:prstGeom prst="rect">
            <a:avLst/>
          </a:prstGeom>
        </p:spPr>
      </p:pic>
      <p:pic>
        <p:nvPicPr>
          <p:cNvPr id="12" name="Picture 11">
            <a:extLst>
              <a:ext uri="{FF2B5EF4-FFF2-40B4-BE49-F238E27FC236}">
                <a16:creationId xmlns:a16="http://schemas.microsoft.com/office/drawing/2014/main" id="{8EC3F137-B15C-6AD1-31E4-DAEED8A3C3C1}"/>
              </a:ext>
            </a:extLst>
          </p:cNvPr>
          <p:cNvPicPr>
            <a:picLocks noChangeAspect="1"/>
          </p:cNvPicPr>
          <p:nvPr/>
        </p:nvPicPr>
        <p:blipFill rotWithShape="1">
          <a:blip r:embed="rId5"/>
          <a:srcRect r="16160" b="27803"/>
          <a:stretch/>
        </p:blipFill>
        <p:spPr>
          <a:xfrm>
            <a:off x="6328199" y="4697462"/>
            <a:ext cx="950437" cy="350762"/>
          </a:xfrm>
          <a:prstGeom prst="rect">
            <a:avLst/>
          </a:prstGeom>
        </p:spPr>
      </p:pic>
      <p:pic>
        <p:nvPicPr>
          <p:cNvPr id="13" name="Picture 12">
            <a:extLst>
              <a:ext uri="{FF2B5EF4-FFF2-40B4-BE49-F238E27FC236}">
                <a16:creationId xmlns:a16="http://schemas.microsoft.com/office/drawing/2014/main" id="{B5C61D61-4A83-C7AF-7CE0-B1C26AECFEEE}"/>
              </a:ext>
            </a:extLst>
          </p:cNvPr>
          <p:cNvPicPr>
            <a:picLocks noChangeAspect="1"/>
          </p:cNvPicPr>
          <p:nvPr/>
        </p:nvPicPr>
        <p:blipFill rotWithShape="1">
          <a:blip r:embed="rId5"/>
          <a:srcRect r="9368" b="27803"/>
          <a:stretch/>
        </p:blipFill>
        <p:spPr>
          <a:xfrm>
            <a:off x="6283897" y="4697462"/>
            <a:ext cx="1027434" cy="350762"/>
          </a:xfrm>
          <a:prstGeom prst="rect">
            <a:avLst/>
          </a:prstGeom>
        </p:spPr>
      </p:pic>
      <p:pic>
        <p:nvPicPr>
          <p:cNvPr id="15" name="Picture 14">
            <a:extLst>
              <a:ext uri="{FF2B5EF4-FFF2-40B4-BE49-F238E27FC236}">
                <a16:creationId xmlns:a16="http://schemas.microsoft.com/office/drawing/2014/main" id="{9DC478EA-4E78-6735-8C85-0166C9FF0FFC}"/>
              </a:ext>
            </a:extLst>
          </p:cNvPr>
          <p:cNvPicPr>
            <a:picLocks noChangeAspect="1"/>
          </p:cNvPicPr>
          <p:nvPr/>
        </p:nvPicPr>
        <p:blipFill rotWithShape="1">
          <a:blip r:embed="rId6"/>
          <a:srcRect r="27645" b="30528"/>
          <a:stretch/>
        </p:blipFill>
        <p:spPr>
          <a:xfrm>
            <a:off x="2131099" y="6202954"/>
            <a:ext cx="854695" cy="350763"/>
          </a:xfrm>
          <a:prstGeom prst="rect">
            <a:avLst/>
          </a:prstGeom>
        </p:spPr>
      </p:pic>
      <p:pic>
        <p:nvPicPr>
          <p:cNvPr id="16" name="Picture 15">
            <a:extLst>
              <a:ext uri="{FF2B5EF4-FFF2-40B4-BE49-F238E27FC236}">
                <a16:creationId xmlns:a16="http://schemas.microsoft.com/office/drawing/2014/main" id="{DD02C0CF-589B-C87F-110A-0178CFF049D4}"/>
              </a:ext>
            </a:extLst>
          </p:cNvPr>
          <p:cNvPicPr>
            <a:picLocks noChangeAspect="1"/>
          </p:cNvPicPr>
          <p:nvPr/>
        </p:nvPicPr>
        <p:blipFill rotWithShape="1">
          <a:blip r:embed="rId6"/>
          <a:srcRect r="27645" b="30528"/>
          <a:stretch/>
        </p:blipFill>
        <p:spPr>
          <a:xfrm>
            <a:off x="6283897" y="6202954"/>
            <a:ext cx="854695" cy="350763"/>
          </a:xfrm>
          <a:prstGeom prst="rect">
            <a:avLst/>
          </a:prstGeom>
        </p:spPr>
      </p:pic>
      <p:pic>
        <p:nvPicPr>
          <p:cNvPr id="18" name="Picture 17">
            <a:extLst>
              <a:ext uri="{FF2B5EF4-FFF2-40B4-BE49-F238E27FC236}">
                <a16:creationId xmlns:a16="http://schemas.microsoft.com/office/drawing/2014/main" id="{9CE7CD6E-CA0D-E11A-5AEC-76D5961D56CF}"/>
              </a:ext>
            </a:extLst>
          </p:cNvPr>
          <p:cNvPicPr>
            <a:picLocks noChangeAspect="1"/>
          </p:cNvPicPr>
          <p:nvPr/>
        </p:nvPicPr>
        <p:blipFill>
          <a:blip r:embed="rId7"/>
          <a:stretch>
            <a:fillRect/>
          </a:stretch>
        </p:blipFill>
        <p:spPr>
          <a:xfrm>
            <a:off x="1014732" y="991830"/>
            <a:ext cx="1067280" cy="383391"/>
          </a:xfrm>
          <a:prstGeom prst="rect">
            <a:avLst/>
          </a:prstGeom>
        </p:spPr>
      </p:pic>
    </p:spTree>
    <p:extLst>
      <p:ext uri="{BB962C8B-B14F-4D97-AF65-F5344CB8AC3E}">
        <p14:creationId xmlns:p14="http://schemas.microsoft.com/office/powerpoint/2010/main" val="361866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86C22-027C-CFA2-5541-519DA37499C2}"/>
              </a:ext>
            </a:extLst>
          </p:cNvPr>
          <p:cNvSpPr txBox="1"/>
          <p:nvPr/>
        </p:nvSpPr>
        <p:spPr>
          <a:xfrm>
            <a:off x="570451" y="1701839"/>
            <a:ext cx="10897299" cy="3212931"/>
          </a:xfrm>
          <a:prstGeom prst="rect">
            <a:avLst/>
          </a:prstGeom>
          <a:noFill/>
        </p:spPr>
        <p:txBody>
          <a:bodyPr wrap="square">
            <a:spAutoFit/>
          </a:bodyPr>
          <a:lstStyle/>
          <a:p>
            <a:pPr marL="342900" indent="-342900">
              <a:lnSpc>
                <a:spcPct val="107000"/>
              </a:lnSpc>
              <a:spcBef>
                <a:spcPts val="1200"/>
              </a:spcBef>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The people we support and, unexpectedly our staff team, saw value in the digital rota design </a:t>
            </a:r>
          </a:p>
          <a:p>
            <a:pPr marL="342900" indent="-342900">
              <a:lnSpc>
                <a:spcPct val="107000"/>
              </a:lnSpc>
              <a:spcBef>
                <a:spcPts val="1200"/>
              </a:spcBef>
              <a:spcAft>
                <a:spcPts val="800"/>
              </a:spcAft>
              <a:buFont typeface="+mj-lt"/>
              <a:buAutoNum type="arabicPeriod"/>
            </a:pPr>
            <a:r>
              <a:rPr lang="en-GB" sz="2400" dirty="0">
                <a:latin typeface="Arial" panose="020B0604020202020204" pitchFamily="34" charset="0"/>
                <a:ea typeface="Calibri" panose="020F0502020204030204" pitchFamily="34" charset="0"/>
                <a:cs typeface="Times New Roman" panose="02020603050405020304" pitchFamily="18" charset="0"/>
              </a:rPr>
              <a:t>Users didn’t highlight the benefits of up-to-date information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The tablets wer</a:t>
            </a:r>
            <a:r>
              <a:rPr lang="en-GB" sz="2400" dirty="0">
                <a:latin typeface="Arial" panose="020B0604020202020204" pitchFamily="34" charset="0"/>
                <a:ea typeface="Calibri" panose="020F0502020204030204" pitchFamily="34" charset="0"/>
                <a:cs typeface="Times New Roman" panose="02020603050405020304" pitchFamily="18" charset="0"/>
              </a:rPr>
              <a:t>e essential for the programme but under-used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A targeted approach to providing the tablets and rotas would be most effective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44BF516-AA37-296F-3316-291BB208565A}"/>
              </a:ext>
            </a:extLst>
          </p:cNvPr>
          <p:cNvSpPr txBox="1"/>
          <p:nvPr/>
        </p:nvSpPr>
        <p:spPr>
          <a:xfrm>
            <a:off x="278934" y="520009"/>
            <a:ext cx="6094602" cy="584775"/>
          </a:xfrm>
          <a:prstGeom prst="rect">
            <a:avLst/>
          </a:prstGeom>
          <a:noFill/>
        </p:spPr>
        <p:txBody>
          <a:bodyPr wrap="square">
            <a:spAutoFit/>
          </a:bodyPr>
          <a:lstStyle/>
          <a:p>
            <a:r>
              <a:rPr lang="en-GB" sz="3200" b="1" dirty="0">
                <a:effectLst/>
                <a:latin typeface="Arial" panose="020B0604020202020204" pitchFamily="34" charset="0"/>
                <a:ea typeface="Calibri" panose="020F0502020204030204" pitchFamily="34" charset="0"/>
              </a:rPr>
              <a:t>Our learning re the objective</a:t>
            </a:r>
            <a:endParaRPr lang="en-GB" sz="3200" dirty="0"/>
          </a:p>
        </p:txBody>
      </p:sp>
      <p:pic>
        <p:nvPicPr>
          <p:cNvPr id="6" name="Picture 5" descr="Logo, company name&#10;&#10;Description automatically generated">
            <a:extLst>
              <a:ext uri="{FF2B5EF4-FFF2-40B4-BE49-F238E27FC236}">
                <a16:creationId xmlns:a16="http://schemas.microsoft.com/office/drawing/2014/main" id="{0A6A671C-B9C0-D4A3-8608-7A2C0A2C4EB1}"/>
              </a:ext>
            </a:extLst>
          </p:cNvPr>
          <p:cNvPicPr>
            <a:picLocks noChangeAspect="1"/>
          </p:cNvPicPr>
          <p:nvPr/>
        </p:nvPicPr>
        <p:blipFill rotWithShape="1">
          <a:blip r:embed="rId2">
            <a:extLst>
              <a:ext uri="{28A0092B-C50C-407E-A947-70E740481C1C}">
                <a14:useLocalDpi xmlns:a14="http://schemas.microsoft.com/office/drawing/2010/main" val="0"/>
              </a:ext>
            </a:extLst>
          </a:blip>
          <a:srcRect l="9273" t="33443" r="7595" b="30461"/>
          <a:stretch/>
        </p:blipFill>
        <p:spPr bwMode="auto">
          <a:xfrm>
            <a:off x="9138617" y="5404742"/>
            <a:ext cx="2580803" cy="11202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9403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86C22-027C-CFA2-5541-519DA37499C2}"/>
              </a:ext>
            </a:extLst>
          </p:cNvPr>
          <p:cNvSpPr txBox="1"/>
          <p:nvPr/>
        </p:nvSpPr>
        <p:spPr>
          <a:xfrm>
            <a:off x="570451" y="1701839"/>
            <a:ext cx="10897299" cy="3608104"/>
          </a:xfrm>
          <a:prstGeom prst="rect">
            <a:avLst/>
          </a:prstGeom>
          <a:noFill/>
        </p:spPr>
        <p:txBody>
          <a:bodyPr wrap="square">
            <a:spAutoFit/>
          </a:bodyPr>
          <a:lstStyle/>
          <a:p>
            <a:pPr marL="342900" indent="-342900">
              <a:lnSpc>
                <a:spcPct val="107000"/>
              </a:lnSpc>
              <a:spcBef>
                <a:spcPts val="1200"/>
              </a:spcBef>
              <a:spcAft>
                <a:spcPts val="800"/>
              </a:spcAft>
              <a:buFont typeface="+mj-lt"/>
              <a:buAutoNum type="arabicPeriod"/>
            </a:pPr>
            <a:r>
              <a:rPr lang="en-GB" sz="2400" dirty="0">
                <a:latin typeface="Arial" panose="020B0604020202020204" pitchFamily="34" charset="0"/>
                <a:ea typeface="Calibri" panose="020F0502020204030204" pitchFamily="34" charset="0"/>
                <a:cs typeface="Times New Roman" panose="02020603050405020304" pitchFamily="18" charset="0"/>
              </a:rPr>
              <a:t>Using an off the shelf application - Power BI – means the project can easily be scaled/adopted by others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Digital solutions are complex and have significant data security and reliability implications</a:t>
            </a:r>
          </a:p>
          <a:p>
            <a:pPr marL="342900" indent="-342900">
              <a:lnSpc>
                <a:spcPct val="107000"/>
              </a:lnSpc>
              <a:spcBef>
                <a:spcPts val="1200"/>
              </a:spcBef>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Human factors also cause challenges – photos, COVID, entrenched views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buFont typeface="+mj-lt"/>
              <a:buAutoNum type="arabicPeriod"/>
            </a:pPr>
            <a:r>
              <a:rPr lang="en-GB" sz="2400" dirty="0">
                <a:latin typeface="Arial" panose="020B0604020202020204" pitchFamily="34" charset="0"/>
                <a:ea typeface="Calibri" panose="020F0502020204030204" pitchFamily="34" charset="0"/>
                <a:cs typeface="Times New Roman" panose="02020603050405020304" pitchFamily="18" charset="0"/>
              </a:rPr>
              <a:t>Digital rotas are one use for tablets – maximising the use of tablets is a programme in itself</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44BF516-AA37-296F-3316-291BB208565A}"/>
              </a:ext>
            </a:extLst>
          </p:cNvPr>
          <p:cNvSpPr txBox="1"/>
          <p:nvPr/>
        </p:nvSpPr>
        <p:spPr>
          <a:xfrm>
            <a:off x="278934" y="520009"/>
            <a:ext cx="6094602" cy="584775"/>
          </a:xfrm>
          <a:prstGeom prst="rect">
            <a:avLst/>
          </a:prstGeom>
          <a:noFill/>
        </p:spPr>
        <p:txBody>
          <a:bodyPr wrap="square">
            <a:spAutoFit/>
          </a:bodyPr>
          <a:lstStyle/>
          <a:p>
            <a:r>
              <a:rPr lang="en-GB" sz="3200" b="1" dirty="0">
                <a:effectLst/>
                <a:latin typeface="Arial" panose="020B0604020202020204" pitchFamily="34" charset="0"/>
                <a:ea typeface="Calibri" panose="020F0502020204030204" pitchFamily="34" charset="0"/>
              </a:rPr>
              <a:t>Our learning re the approach</a:t>
            </a:r>
            <a:endParaRPr lang="en-GB" sz="3200" dirty="0"/>
          </a:p>
        </p:txBody>
      </p:sp>
      <p:pic>
        <p:nvPicPr>
          <p:cNvPr id="6" name="Picture 5" descr="Logo, company name&#10;&#10;Description automatically generated">
            <a:extLst>
              <a:ext uri="{FF2B5EF4-FFF2-40B4-BE49-F238E27FC236}">
                <a16:creationId xmlns:a16="http://schemas.microsoft.com/office/drawing/2014/main" id="{0A6A671C-B9C0-D4A3-8608-7A2C0A2C4EB1}"/>
              </a:ext>
            </a:extLst>
          </p:cNvPr>
          <p:cNvPicPr>
            <a:picLocks noChangeAspect="1"/>
          </p:cNvPicPr>
          <p:nvPr/>
        </p:nvPicPr>
        <p:blipFill rotWithShape="1">
          <a:blip r:embed="rId2">
            <a:extLst>
              <a:ext uri="{28A0092B-C50C-407E-A947-70E740481C1C}">
                <a14:useLocalDpi xmlns:a14="http://schemas.microsoft.com/office/drawing/2010/main" val="0"/>
              </a:ext>
            </a:extLst>
          </a:blip>
          <a:srcRect l="9273" t="33443" r="7595" b="30461"/>
          <a:stretch/>
        </p:blipFill>
        <p:spPr bwMode="auto">
          <a:xfrm>
            <a:off x="9138617" y="5404742"/>
            <a:ext cx="2580803" cy="11202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032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86C22-027C-CFA2-5541-519DA37499C2}"/>
              </a:ext>
            </a:extLst>
          </p:cNvPr>
          <p:cNvSpPr txBox="1"/>
          <p:nvPr/>
        </p:nvSpPr>
        <p:spPr>
          <a:xfrm>
            <a:off x="278934" y="2445919"/>
            <a:ext cx="10897299" cy="2563651"/>
          </a:xfrm>
          <a:prstGeom prst="rect">
            <a:avLst/>
          </a:prstGeom>
          <a:noFill/>
        </p:spPr>
        <p:txBody>
          <a:bodyPr wrap="square">
            <a:spAutoFit/>
          </a:bodyPr>
          <a:lstStyle/>
          <a:p>
            <a:pPr>
              <a:lnSpc>
                <a:spcPct val="107000"/>
              </a:lnSpc>
              <a:spcBef>
                <a:spcPts val="1200"/>
              </a:spcBef>
              <a:spcAft>
                <a:spcPts val="800"/>
              </a:spcAft>
            </a:pPr>
            <a:r>
              <a:rPr lang="en-GB" sz="2400" i="1" dirty="0">
                <a:effectLst/>
                <a:latin typeface="Calibri" panose="020F0502020204030204" pitchFamily="34" charset="0"/>
                <a:ea typeface="Calibri" panose="020F0502020204030204" pitchFamily="34" charset="0"/>
                <a:cs typeface="Times New Roman" panose="02020603050405020304" pitchFamily="18" charset="0"/>
              </a:rPr>
              <a:t>“the rota tablet was a great idea and a good option for the people we support. </a:t>
            </a:r>
          </a:p>
          <a:p>
            <a:pPr>
              <a:lnSpc>
                <a:spcPct val="107000"/>
              </a:lnSpc>
              <a:spcBef>
                <a:spcPts val="1200"/>
              </a:spcBef>
              <a:spcAft>
                <a:spcPts val="800"/>
              </a:spcAft>
            </a:pPr>
            <a:r>
              <a:rPr lang="en-GB" sz="2400" i="1" dirty="0">
                <a:effectLst/>
                <a:latin typeface="Calibri" panose="020F0502020204030204" pitchFamily="34" charset="0"/>
                <a:ea typeface="Calibri" panose="020F0502020204030204" pitchFamily="34" charset="0"/>
                <a:cs typeface="Times New Roman" panose="02020603050405020304" pitchFamily="18" charset="0"/>
              </a:rPr>
              <a:t>“A lot of people we support all like to know who will be supporting them that day. It created some independence for the people we support to find out information on their own rather than asking a member of their team.”</a:t>
            </a:r>
          </a:p>
          <a:p>
            <a:pPr marL="342900" indent="-342900">
              <a:lnSpc>
                <a:spcPct val="107000"/>
              </a:lnSpc>
              <a:spcBef>
                <a:spcPts val="1200"/>
              </a:spcBef>
              <a:spcAft>
                <a:spcPts val="800"/>
              </a:spcAft>
              <a:buFont typeface="+mj-lt"/>
              <a:buAutoNum type="arabicPeriod"/>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44BF516-AA37-296F-3316-291BB208565A}"/>
              </a:ext>
            </a:extLst>
          </p:cNvPr>
          <p:cNvSpPr txBox="1"/>
          <p:nvPr/>
        </p:nvSpPr>
        <p:spPr>
          <a:xfrm>
            <a:off x="278934" y="520009"/>
            <a:ext cx="6094602" cy="584775"/>
          </a:xfrm>
          <a:prstGeom prst="rect">
            <a:avLst/>
          </a:prstGeom>
          <a:noFill/>
        </p:spPr>
        <p:txBody>
          <a:bodyPr wrap="square">
            <a:spAutoFit/>
          </a:bodyPr>
          <a:lstStyle/>
          <a:p>
            <a:r>
              <a:rPr lang="en-GB" sz="3200" b="1" dirty="0">
                <a:effectLst/>
                <a:latin typeface="Arial" panose="020B0604020202020204" pitchFamily="34" charset="0"/>
                <a:ea typeface="Calibri" panose="020F0502020204030204" pitchFamily="34" charset="0"/>
              </a:rPr>
              <a:t>Feedback</a:t>
            </a:r>
            <a:endParaRPr lang="en-GB" sz="3200" dirty="0"/>
          </a:p>
        </p:txBody>
      </p:sp>
      <p:pic>
        <p:nvPicPr>
          <p:cNvPr id="6" name="Picture 5" descr="Logo, company name&#10;&#10;Description automatically generated">
            <a:extLst>
              <a:ext uri="{FF2B5EF4-FFF2-40B4-BE49-F238E27FC236}">
                <a16:creationId xmlns:a16="http://schemas.microsoft.com/office/drawing/2014/main" id="{0A6A671C-B9C0-D4A3-8608-7A2C0A2C4EB1}"/>
              </a:ext>
            </a:extLst>
          </p:cNvPr>
          <p:cNvPicPr>
            <a:picLocks noChangeAspect="1"/>
          </p:cNvPicPr>
          <p:nvPr/>
        </p:nvPicPr>
        <p:blipFill rotWithShape="1">
          <a:blip r:embed="rId2">
            <a:extLst>
              <a:ext uri="{28A0092B-C50C-407E-A947-70E740481C1C}">
                <a14:useLocalDpi xmlns:a14="http://schemas.microsoft.com/office/drawing/2010/main" val="0"/>
              </a:ext>
            </a:extLst>
          </a:blip>
          <a:srcRect l="9273" t="33443" r="7595" b="30461"/>
          <a:stretch/>
        </p:blipFill>
        <p:spPr bwMode="auto">
          <a:xfrm>
            <a:off x="9138617" y="5404742"/>
            <a:ext cx="2580803" cy="1120268"/>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C5C51D1D-6AEE-1D18-795E-8A68DF6A2CD9}"/>
              </a:ext>
            </a:extLst>
          </p:cNvPr>
          <p:cNvSpPr txBox="1"/>
          <p:nvPr/>
        </p:nvSpPr>
        <p:spPr>
          <a:xfrm>
            <a:off x="278934" y="1453258"/>
            <a:ext cx="8153866" cy="461665"/>
          </a:xfrm>
          <a:prstGeom prst="rect">
            <a:avLst/>
          </a:prstGeom>
          <a:noFill/>
        </p:spPr>
        <p:txBody>
          <a:bodyPr wrap="square">
            <a:spAutoFit/>
          </a:bodyPr>
          <a:lstStyle/>
          <a:p>
            <a:r>
              <a:rPr lang="en-GB" sz="2400" i="1" dirty="0">
                <a:effectLst/>
                <a:latin typeface="Calibri" panose="020F0502020204030204" pitchFamily="34" charset="0"/>
                <a:ea typeface="Calibri" panose="020F0502020204030204" pitchFamily="34" charset="0"/>
                <a:cs typeface="Times New Roman" panose="02020603050405020304" pitchFamily="18" charset="0"/>
              </a:rPr>
              <a:t>“it was handy to see so I could check who was coming in”</a:t>
            </a:r>
            <a:endParaRPr lang="en-GB" sz="2400" dirty="0"/>
          </a:p>
        </p:txBody>
      </p:sp>
    </p:spTree>
    <p:extLst>
      <p:ext uri="{BB962C8B-B14F-4D97-AF65-F5344CB8AC3E}">
        <p14:creationId xmlns:p14="http://schemas.microsoft.com/office/powerpoint/2010/main" val="402034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FE8B7A-6805-8D90-4986-337B133E9C4D}"/>
              </a:ext>
            </a:extLst>
          </p:cNvPr>
          <p:cNvSpPr txBox="1"/>
          <p:nvPr/>
        </p:nvSpPr>
        <p:spPr>
          <a:xfrm>
            <a:off x="815828" y="1633604"/>
            <a:ext cx="9443907" cy="1257973"/>
          </a:xfrm>
          <a:prstGeom prst="rect">
            <a:avLst/>
          </a:prstGeom>
          <a:noFill/>
        </p:spPr>
        <p:txBody>
          <a:bodyPr wrap="square">
            <a:spAutoFit/>
          </a:bodyPr>
          <a:lstStyle/>
          <a:p>
            <a:pPr algn="just">
              <a:lnSpc>
                <a:spcPct val="107000"/>
              </a:lnSpc>
              <a:spcAft>
                <a:spcPts val="800"/>
              </a:spcAft>
              <a:tabLst>
                <a:tab pos="457200" algn="l"/>
                <a:tab pos="914400" algn="l"/>
                <a:tab pos="1371600" algn="l"/>
                <a:tab pos="1828800" algn="l"/>
                <a:tab pos="2971800" algn="l"/>
                <a:tab pos="3429000" algn="l"/>
                <a:tab pos="5715000" algn="r"/>
              </a:tabLst>
            </a:pPr>
            <a:r>
              <a:rPr lang="en-GB" sz="2400" dirty="0">
                <a:effectLst/>
                <a:latin typeface="Arial" panose="020B0604020202020204" pitchFamily="34" charset="0"/>
                <a:ea typeface="Calibri" panose="020F0502020204030204" pitchFamily="34" charset="0"/>
                <a:cs typeface="Times New Roman" panose="02020603050405020304" pitchFamily="18" charset="0"/>
              </a:rPr>
              <a:t>Support the improved delivery of care and support at home through the use of technology that ultimately enables better digital access and inclusion for people using our services.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9E512D1-E8C5-BFD1-FAC1-D355B5164A56}"/>
              </a:ext>
            </a:extLst>
          </p:cNvPr>
          <p:cNvSpPr txBox="1"/>
          <p:nvPr/>
        </p:nvSpPr>
        <p:spPr>
          <a:xfrm>
            <a:off x="815828" y="4292795"/>
            <a:ext cx="9443907" cy="830997"/>
          </a:xfrm>
          <a:prstGeom prst="rect">
            <a:avLst/>
          </a:prstGeom>
          <a:noFill/>
        </p:spPr>
        <p:txBody>
          <a:bodyPr wrap="square">
            <a:spAutoFit/>
          </a:bodyPr>
          <a:lstStyle/>
          <a:p>
            <a:r>
              <a:rPr lang="en-GB" sz="2400" dirty="0">
                <a:effectLst/>
                <a:latin typeface="Arial" panose="020B0604020202020204" pitchFamily="34" charset="0"/>
                <a:ea typeface="Calibri" panose="020F0502020204030204" pitchFamily="34" charset="0"/>
              </a:rPr>
              <a:t>Build a more user-friendly and up-to-date rota for the people we support showing who will be providing support and when </a:t>
            </a:r>
            <a:endParaRPr lang="en-GB" sz="2400" dirty="0"/>
          </a:p>
        </p:txBody>
      </p:sp>
      <p:sp>
        <p:nvSpPr>
          <p:cNvPr id="6" name="TextBox 5">
            <a:extLst>
              <a:ext uri="{FF2B5EF4-FFF2-40B4-BE49-F238E27FC236}">
                <a16:creationId xmlns:a16="http://schemas.microsoft.com/office/drawing/2014/main" id="{F0D6EBA0-AB75-B939-DA99-696749D1F37D}"/>
              </a:ext>
            </a:extLst>
          </p:cNvPr>
          <p:cNvSpPr txBox="1"/>
          <p:nvPr/>
        </p:nvSpPr>
        <p:spPr>
          <a:xfrm>
            <a:off x="295712" y="805235"/>
            <a:ext cx="6094602" cy="584775"/>
          </a:xfrm>
          <a:prstGeom prst="rect">
            <a:avLst/>
          </a:prstGeom>
          <a:noFill/>
        </p:spPr>
        <p:txBody>
          <a:bodyPr wrap="square">
            <a:spAutoFit/>
          </a:bodyPr>
          <a:lstStyle/>
          <a:p>
            <a:r>
              <a:rPr lang="en-GB" sz="3200" b="1" dirty="0">
                <a:effectLst/>
                <a:latin typeface="Arial" panose="020B0604020202020204" pitchFamily="34" charset="0"/>
                <a:ea typeface="Calibri" panose="020F0502020204030204" pitchFamily="34" charset="0"/>
              </a:rPr>
              <a:t>The aim</a:t>
            </a:r>
            <a:endParaRPr lang="en-GB" sz="3200" dirty="0"/>
          </a:p>
        </p:txBody>
      </p:sp>
      <p:sp>
        <p:nvSpPr>
          <p:cNvPr id="7" name="TextBox 6">
            <a:extLst>
              <a:ext uri="{FF2B5EF4-FFF2-40B4-BE49-F238E27FC236}">
                <a16:creationId xmlns:a16="http://schemas.microsoft.com/office/drawing/2014/main" id="{035400D5-D50D-A1D1-C325-1F59DD52E7B0}"/>
              </a:ext>
            </a:extLst>
          </p:cNvPr>
          <p:cNvSpPr txBox="1"/>
          <p:nvPr/>
        </p:nvSpPr>
        <p:spPr>
          <a:xfrm>
            <a:off x="295712" y="3663071"/>
            <a:ext cx="6094602" cy="584775"/>
          </a:xfrm>
          <a:prstGeom prst="rect">
            <a:avLst/>
          </a:prstGeom>
          <a:noFill/>
        </p:spPr>
        <p:txBody>
          <a:bodyPr wrap="square">
            <a:spAutoFit/>
          </a:bodyPr>
          <a:lstStyle/>
          <a:p>
            <a:r>
              <a:rPr lang="en-GB" sz="3200" b="1" dirty="0">
                <a:effectLst/>
                <a:latin typeface="Arial" panose="020B0604020202020204" pitchFamily="34" charset="0"/>
                <a:ea typeface="Calibri" panose="020F0502020204030204" pitchFamily="34" charset="0"/>
              </a:rPr>
              <a:t>Our objective</a:t>
            </a:r>
            <a:endParaRPr lang="en-GB" sz="3200" dirty="0"/>
          </a:p>
        </p:txBody>
      </p:sp>
      <p:pic>
        <p:nvPicPr>
          <p:cNvPr id="8" name="Picture 7" descr="Logo, company name&#10;&#10;Description automatically generated">
            <a:extLst>
              <a:ext uri="{FF2B5EF4-FFF2-40B4-BE49-F238E27FC236}">
                <a16:creationId xmlns:a16="http://schemas.microsoft.com/office/drawing/2014/main" id="{4FAB1D0D-90F4-07DF-A41F-17C336E6C840}"/>
              </a:ext>
            </a:extLst>
          </p:cNvPr>
          <p:cNvPicPr>
            <a:picLocks noChangeAspect="1"/>
          </p:cNvPicPr>
          <p:nvPr/>
        </p:nvPicPr>
        <p:blipFill rotWithShape="1">
          <a:blip r:embed="rId2">
            <a:extLst>
              <a:ext uri="{28A0092B-C50C-407E-A947-70E740481C1C}">
                <a14:useLocalDpi xmlns:a14="http://schemas.microsoft.com/office/drawing/2010/main" val="0"/>
              </a:ext>
            </a:extLst>
          </a:blip>
          <a:srcRect l="9273" t="33443" r="7595" b="30461"/>
          <a:stretch/>
        </p:blipFill>
        <p:spPr bwMode="auto">
          <a:xfrm>
            <a:off x="9138617" y="5404742"/>
            <a:ext cx="2580803" cy="11202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923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62F866-C109-8605-337D-55167F65EA58}"/>
              </a:ext>
            </a:extLst>
          </p:cNvPr>
          <p:cNvSpPr txBox="1"/>
          <p:nvPr/>
        </p:nvSpPr>
        <p:spPr>
          <a:xfrm>
            <a:off x="685101" y="1465978"/>
            <a:ext cx="10570128" cy="5034904"/>
          </a:xfrm>
          <a:prstGeom prst="rect">
            <a:avLst/>
          </a:prstGeom>
          <a:noFill/>
        </p:spPr>
        <p:txBody>
          <a:bodyPr wrap="square">
            <a:spAutoFit/>
          </a:bodyPr>
          <a:lstStyle/>
          <a:p>
            <a:pPr marL="342900" indent="-342900">
              <a:lnSpc>
                <a:spcPct val="107000"/>
              </a:lnSpc>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A variety of methods including post, hand delivery, telephone calls, texts or emails used to share rota information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Variety of styles and quality, some better than others, outputs from workforce management system particularly poor</a:t>
            </a:r>
          </a:p>
          <a:p>
            <a:pPr marL="342900" indent="-342900">
              <a:lnSpc>
                <a:spcPct val="107000"/>
              </a:lnSpc>
              <a:spcAft>
                <a:spcPts val="800"/>
              </a:spcAft>
              <a:buFont typeface="+mj-lt"/>
              <a:buAutoNum type="arabicPeriod"/>
            </a:pP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Time consuming to produce, only accurate on the day they are made</a:t>
            </a:r>
          </a:p>
          <a:p>
            <a:pPr marL="342900" indent="-342900">
              <a:lnSpc>
                <a:spcPct val="107000"/>
              </a:lnSpc>
              <a:spcAft>
                <a:spcPts val="800"/>
              </a:spcAft>
              <a:buFont typeface="+mj-lt"/>
              <a:buAutoNum type="arabicPeriod"/>
            </a:pP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Strong desire within service teams - given history and                               focus on learning disability - to provide more accessible             information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ED521A2-5070-A09D-DA89-E5EDFCBA0668}"/>
              </a:ext>
            </a:extLst>
          </p:cNvPr>
          <p:cNvSpPr txBox="1"/>
          <p:nvPr/>
        </p:nvSpPr>
        <p:spPr>
          <a:xfrm>
            <a:off x="278934" y="520009"/>
            <a:ext cx="6094602" cy="584775"/>
          </a:xfrm>
          <a:prstGeom prst="rect">
            <a:avLst/>
          </a:prstGeom>
          <a:noFill/>
        </p:spPr>
        <p:txBody>
          <a:bodyPr wrap="square">
            <a:spAutoFit/>
          </a:bodyPr>
          <a:lstStyle/>
          <a:p>
            <a:r>
              <a:rPr lang="en-GB" sz="3200" b="1" dirty="0">
                <a:effectLst/>
                <a:latin typeface="Arial" panose="020B0604020202020204" pitchFamily="34" charset="0"/>
                <a:ea typeface="Calibri" panose="020F0502020204030204" pitchFamily="34" charset="0"/>
              </a:rPr>
              <a:t>The problem</a:t>
            </a:r>
            <a:endParaRPr lang="en-GB" sz="3200" dirty="0"/>
          </a:p>
        </p:txBody>
      </p:sp>
      <p:pic>
        <p:nvPicPr>
          <p:cNvPr id="5" name="Picture 4" descr="Logo, company name&#10;&#10;Description automatically generated">
            <a:extLst>
              <a:ext uri="{FF2B5EF4-FFF2-40B4-BE49-F238E27FC236}">
                <a16:creationId xmlns:a16="http://schemas.microsoft.com/office/drawing/2014/main" id="{8E414330-CC00-3CBA-F5E5-8C509A3F2B91}"/>
              </a:ext>
            </a:extLst>
          </p:cNvPr>
          <p:cNvPicPr>
            <a:picLocks noChangeAspect="1"/>
          </p:cNvPicPr>
          <p:nvPr/>
        </p:nvPicPr>
        <p:blipFill rotWithShape="1">
          <a:blip r:embed="rId2">
            <a:extLst>
              <a:ext uri="{28A0092B-C50C-407E-A947-70E740481C1C}">
                <a14:useLocalDpi xmlns:a14="http://schemas.microsoft.com/office/drawing/2010/main" val="0"/>
              </a:ext>
            </a:extLst>
          </a:blip>
          <a:srcRect l="9273" t="33443" r="7595" b="30461"/>
          <a:stretch/>
        </p:blipFill>
        <p:spPr bwMode="auto">
          <a:xfrm>
            <a:off x="9138617" y="5404742"/>
            <a:ext cx="2580803" cy="11202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048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endar&#10;&#10;Description automatically generated with low confidence">
            <a:extLst>
              <a:ext uri="{FF2B5EF4-FFF2-40B4-BE49-F238E27FC236}">
                <a16:creationId xmlns:a16="http://schemas.microsoft.com/office/drawing/2014/main" id="{B1C38324-E700-E544-746E-0A40FC5A7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3" y="0"/>
            <a:ext cx="11974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4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5BC9605-84A4-2C51-2202-818347432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8" y="43543"/>
            <a:ext cx="12240646" cy="675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29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E38EEC-79D3-41DB-AE9B-A263DB59E6E6}"/>
              </a:ext>
            </a:extLst>
          </p:cNvPr>
          <p:cNvPicPr>
            <a:picLocks noChangeAspect="1"/>
          </p:cNvPicPr>
          <p:nvPr/>
        </p:nvPicPr>
        <p:blipFill>
          <a:blip r:embed="rId2"/>
          <a:stretch>
            <a:fillRect/>
          </a:stretch>
        </p:blipFill>
        <p:spPr>
          <a:xfrm>
            <a:off x="203916" y="0"/>
            <a:ext cx="11784167" cy="7340367"/>
          </a:xfrm>
          <a:prstGeom prst="rect">
            <a:avLst/>
          </a:prstGeom>
        </p:spPr>
      </p:pic>
    </p:spTree>
    <p:extLst>
      <p:ext uri="{BB962C8B-B14F-4D97-AF65-F5344CB8AC3E}">
        <p14:creationId xmlns:p14="http://schemas.microsoft.com/office/powerpoint/2010/main" val="59726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86C22-027C-CFA2-5541-519DA37499C2}"/>
              </a:ext>
            </a:extLst>
          </p:cNvPr>
          <p:cNvSpPr txBox="1"/>
          <p:nvPr/>
        </p:nvSpPr>
        <p:spPr>
          <a:xfrm>
            <a:off x="570451" y="1701839"/>
            <a:ext cx="10897299" cy="3864584"/>
          </a:xfrm>
          <a:prstGeom prst="rect">
            <a:avLst/>
          </a:prstGeom>
          <a:noFill/>
        </p:spPr>
        <p:txBody>
          <a:bodyPr wrap="square">
            <a:spAutoFit/>
          </a:bodyPr>
          <a:lstStyle/>
          <a:p>
            <a:pPr marL="342900" indent="-342900">
              <a:lnSpc>
                <a:spcPct val="107000"/>
              </a:lnSpc>
              <a:spcBef>
                <a:spcPts val="1200"/>
              </a:spcBef>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Test, in Orkney with 13 people we support, providing more accessible rota information digitally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Replace / run in parallel alongside existing ad hoc methods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Automatically create accessible rota information, using shift information from our workforce management application (rota system)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Provide tablets on which the rotas can be viewed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1200"/>
              </a:spcBef>
              <a:spcAft>
                <a:spcPts val="8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Establish how well different channels and devices perform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44BF516-AA37-296F-3316-291BB208565A}"/>
              </a:ext>
            </a:extLst>
          </p:cNvPr>
          <p:cNvSpPr txBox="1"/>
          <p:nvPr/>
        </p:nvSpPr>
        <p:spPr>
          <a:xfrm>
            <a:off x="278934" y="520009"/>
            <a:ext cx="6094602" cy="584775"/>
          </a:xfrm>
          <a:prstGeom prst="rect">
            <a:avLst/>
          </a:prstGeom>
          <a:noFill/>
        </p:spPr>
        <p:txBody>
          <a:bodyPr wrap="square">
            <a:spAutoFit/>
          </a:bodyPr>
          <a:lstStyle/>
          <a:p>
            <a:r>
              <a:rPr lang="en-GB" sz="3200" b="1" dirty="0">
                <a:effectLst/>
                <a:latin typeface="Arial" panose="020B0604020202020204" pitchFamily="34" charset="0"/>
                <a:ea typeface="Calibri" panose="020F0502020204030204" pitchFamily="34" charset="0"/>
              </a:rPr>
              <a:t>Proposed Test of Change</a:t>
            </a:r>
            <a:r>
              <a:rPr lang="en-GB" sz="3200" b="1" u="sng" dirty="0">
                <a:effectLst/>
                <a:latin typeface="Arial" panose="020B0604020202020204" pitchFamily="34" charset="0"/>
                <a:ea typeface="Calibri" panose="020F0502020204030204" pitchFamily="34" charset="0"/>
              </a:rPr>
              <a:t> </a:t>
            </a:r>
            <a:endParaRPr lang="en-GB" sz="3200" dirty="0"/>
          </a:p>
        </p:txBody>
      </p:sp>
      <p:pic>
        <p:nvPicPr>
          <p:cNvPr id="6" name="Picture 5" descr="Logo, company name&#10;&#10;Description automatically generated">
            <a:extLst>
              <a:ext uri="{FF2B5EF4-FFF2-40B4-BE49-F238E27FC236}">
                <a16:creationId xmlns:a16="http://schemas.microsoft.com/office/drawing/2014/main" id="{0A6A671C-B9C0-D4A3-8608-7A2C0A2C4EB1}"/>
              </a:ext>
            </a:extLst>
          </p:cNvPr>
          <p:cNvPicPr>
            <a:picLocks noChangeAspect="1"/>
          </p:cNvPicPr>
          <p:nvPr/>
        </p:nvPicPr>
        <p:blipFill rotWithShape="1">
          <a:blip r:embed="rId2">
            <a:extLst>
              <a:ext uri="{28A0092B-C50C-407E-A947-70E740481C1C}">
                <a14:useLocalDpi xmlns:a14="http://schemas.microsoft.com/office/drawing/2010/main" val="0"/>
              </a:ext>
            </a:extLst>
          </a:blip>
          <a:srcRect l="9273" t="33443" r="7595" b="30461"/>
          <a:stretch/>
        </p:blipFill>
        <p:spPr bwMode="auto">
          <a:xfrm>
            <a:off x="9138617" y="5404742"/>
            <a:ext cx="2580803" cy="11202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957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E7AD0DB-19DC-4850-B8A1-610E0CC90A5C}"/>
              </a:ext>
            </a:extLst>
          </p:cNvPr>
          <p:cNvSpPr/>
          <p:nvPr/>
        </p:nvSpPr>
        <p:spPr>
          <a:xfrm>
            <a:off x="271425" y="1105733"/>
            <a:ext cx="1297989" cy="1198014"/>
          </a:xfrm>
          <a:prstGeom prst="roundRect">
            <a:avLst/>
          </a:prstGeom>
          <a:solidFill>
            <a:schemeClr val="bg2">
              <a:lumMod val="90000"/>
            </a:schemeClr>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rPr>
              <a:t>Shifts scheduled by staff on WFM application</a:t>
            </a:r>
          </a:p>
        </p:txBody>
      </p:sp>
      <p:sp>
        <p:nvSpPr>
          <p:cNvPr id="5" name="Rectangle: Rounded Corners 4">
            <a:extLst>
              <a:ext uri="{FF2B5EF4-FFF2-40B4-BE49-F238E27FC236}">
                <a16:creationId xmlns:a16="http://schemas.microsoft.com/office/drawing/2014/main" id="{03673AE8-CE82-4803-A2D0-A32A1A3F4E49}"/>
              </a:ext>
            </a:extLst>
          </p:cNvPr>
          <p:cNvSpPr/>
          <p:nvPr/>
        </p:nvSpPr>
        <p:spPr>
          <a:xfrm>
            <a:off x="1868224" y="1105732"/>
            <a:ext cx="1297989" cy="1198014"/>
          </a:xfrm>
          <a:prstGeom prst="roundRect">
            <a:avLst/>
          </a:prstGeom>
          <a:solidFill>
            <a:schemeClr val="bg2">
              <a:lumMod val="9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rPr>
              <a:t>Rota info collected by DataVault</a:t>
            </a:r>
          </a:p>
        </p:txBody>
      </p:sp>
      <p:sp>
        <p:nvSpPr>
          <p:cNvPr id="6" name="Rectangle: Rounded Corners 5">
            <a:extLst>
              <a:ext uri="{FF2B5EF4-FFF2-40B4-BE49-F238E27FC236}">
                <a16:creationId xmlns:a16="http://schemas.microsoft.com/office/drawing/2014/main" id="{AD103972-5FE1-44DA-A1CF-AD1C096599F7}"/>
              </a:ext>
            </a:extLst>
          </p:cNvPr>
          <p:cNvSpPr/>
          <p:nvPr/>
        </p:nvSpPr>
        <p:spPr>
          <a:xfrm>
            <a:off x="3459834" y="1105732"/>
            <a:ext cx="1297989" cy="1198014"/>
          </a:xfrm>
          <a:prstGeom prst="roundRect">
            <a:avLst/>
          </a:prstGeom>
          <a:solidFill>
            <a:schemeClr val="bg2">
              <a:lumMod val="90000"/>
            </a:schemeClr>
          </a:solidFill>
          <a:ln w="3810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rPr>
              <a:t>Limited dataset of info sent to PoC database</a:t>
            </a:r>
          </a:p>
        </p:txBody>
      </p:sp>
      <p:sp>
        <p:nvSpPr>
          <p:cNvPr id="7" name="Rectangle: Rounded Corners 6">
            <a:extLst>
              <a:ext uri="{FF2B5EF4-FFF2-40B4-BE49-F238E27FC236}">
                <a16:creationId xmlns:a16="http://schemas.microsoft.com/office/drawing/2014/main" id="{1CFDF164-1A42-453B-8681-411100193B51}"/>
              </a:ext>
            </a:extLst>
          </p:cNvPr>
          <p:cNvSpPr/>
          <p:nvPr/>
        </p:nvSpPr>
        <p:spPr>
          <a:xfrm>
            <a:off x="1893391" y="2601825"/>
            <a:ext cx="1297989" cy="8430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tx1"/>
                </a:solidFill>
              </a:rPr>
              <a:t>Staff photos stored in DataVault</a:t>
            </a:r>
          </a:p>
        </p:txBody>
      </p:sp>
      <p:cxnSp>
        <p:nvCxnSpPr>
          <p:cNvPr id="10" name="Straight Arrow Connector 9">
            <a:extLst>
              <a:ext uri="{FF2B5EF4-FFF2-40B4-BE49-F238E27FC236}">
                <a16:creationId xmlns:a16="http://schemas.microsoft.com/office/drawing/2014/main" id="{A621D1A7-2EFD-44FB-BFC7-FE83F4C7FABB}"/>
              </a:ext>
            </a:extLst>
          </p:cNvPr>
          <p:cNvCxnSpPr>
            <a:cxnSpLocks/>
            <a:stCxn id="5" idx="1"/>
            <a:endCxn id="4" idx="3"/>
          </p:cNvCxnSpPr>
          <p:nvPr/>
        </p:nvCxnSpPr>
        <p:spPr>
          <a:xfrm flipH="1">
            <a:off x="1569414" y="1704739"/>
            <a:ext cx="298810" cy="1"/>
          </a:xfrm>
          <a:prstGeom prst="straightConnector1">
            <a:avLst/>
          </a:prstGeom>
          <a:ln w="57150">
            <a:solidFill>
              <a:schemeClr val="bg1">
                <a:lumMod val="8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6F06C6B4-CE35-4208-BD0E-9186D7908E71}"/>
              </a:ext>
            </a:extLst>
          </p:cNvPr>
          <p:cNvCxnSpPr>
            <a:cxnSpLocks/>
            <a:stCxn id="5" idx="3"/>
            <a:endCxn id="6" idx="1"/>
          </p:cNvCxnSpPr>
          <p:nvPr/>
        </p:nvCxnSpPr>
        <p:spPr>
          <a:xfrm>
            <a:off x="3166213" y="1704739"/>
            <a:ext cx="293621" cy="0"/>
          </a:xfrm>
          <a:prstGeom prst="straightConnector1">
            <a:avLst/>
          </a:prstGeom>
          <a:ln w="57150">
            <a:solidFill>
              <a:schemeClr val="bg1">
                <a:lumMod val="85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17" name="Rectangle: Rounded Corners 16">
            <a:extLst>
              <a:ext uri="{FF2B5EF4-FFF2-40B4-BE49-F238E27FC236}">
                <a16:creationId xmlns:a16="http://schemas.microsoft.com/office/drawing/2014/main" id="{418C93AB-D5BC-46E7-8558-FA78CCF5C44D}"/>
              </a:ext>
            </a:extLst>
          </p:cNvPr>
          <p:cNvSpPr/>
          <p:nvPr/>
        </p:nvSpPr>
        <p:spPr>
          <a:xfrm>
            <a:off x="3459834" y="2601825"/>
            <a:ext cx="1297989" cy="84304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tx1"/>
                </a:solidFill>
              </a:rPr>
              <a:t>Required photos sent to PoC database</a:t>
            </a:r>
          </a:p>
        </p:txBody>
      </p:sp>
      <p:cxnSp>
        <p:nvCxnSpPr>
          <p:cNvPr id="28" name="Straight Arrow Connector 27">
            <a:extLst>
              <a:ext uri="{FF2B5EF4-FFF2-40B4-BE49-F238E27FC236}">
                <a16:creationId xmlns:a16="http://schemas.microsoft.com/office/drawing/2014/main" id="{5E2569D1-3EF5-4EA1-B105-27492BA6BC80}"/>
              </a:ext>
            </a:extLst>
          </p:cNvPr>
          <p:cNvCxnSpPr>
            <a:cxnSpLocks/>
            <a:stCxn id="7" idx="3"/>
            <a:endCxn id="17" idx="1"/>
          </p:cNvCxnSpPr>
          <p:nvPr/>
        </p:nvCxnSpPr>
        <p:spPr>
          <a:xfrm>
            <a:off x="3191380" y="3023349"/>
            <a:ext cx="268454"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32" name="Rectangle: Rounded Corners 31">
            <a:extLst>
              <a:ext uri="{FF2B5EF4-FFF2-40B4-BE49-F238E27FC236}">
                <a16:creationId xmlns:a16="http://schemas.microsoft.com/office/drawing/2014/main" id="{ED84911A-98CE-44C8-B529-8DCC9223B1EC}"/>
              </a:ext>
            </a:extLst>
          </p:cNvPr>
          <p:cNvSpPr/>
          <p:nvPr/>
        </p:nvSpPr>
        <p:spPr>
          <a:xfrm>
            <a:off x="3459834" y="3670151"/>
            <a:ext cx="1297989" cy="843047"/>
          </a:xfrm>
          <a:prstGeom prst="roundRect">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solidFill>
                  <a:schemeClr val="tx1"/>
                </a:solidFill>
              </a:rPr>
              <a:t>User email stored in PoC  database</a:t>
            </a:r>
          </a:p>
        </p:txBody>
      </p:sp>
      <p:sp>
        <p:nvSpPr>
          <p:cNvPr id="39" name="Rectangle: Rounded Corners 38">
            <a:extLst>
              <a:ext uri="{FF2B5EF4-FFF2-40B4-BE49-F238E27FC236}">
                <a16:creationId xmlns:a16="http://schemas.microsoft.com/office/drawing/2014/main" id="{111FE9CD-41BC-45A9-8AAF-78CC4EE8C963}"/>
              </a:ext>
            </a:extLst>
          </p:cNvPr>
          <p:cNvSpPr/>
          <p:nvPr/>
        </p:nvSpPr>
        <p:spPr>
          <a:xfrm>
            <a:off x="5752540" y="2372266"/>
            <a:ext cx="1850926" cy="1198014"/>
          </a:xfrm>
          <a:prstGeom prst="roundRect">
            <a:avLst/>
          </a:prstGeom>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rPr>
              <a:t>Dataflow extracts data from PoC database to</a:t>
            </a:r>
          </a:p>
          <a:p>
            <a:pPr algn="ctr"/>
            <a:r>
              <a:rPr lang="en-GB" sz="1200" b="1" dirty="0" err="1">
                <a:solidFill>
                  <a:schemeClr val="tx1"/>
                </a:solidFill>
              </a:rPr>
              <a:t>ScottishGovtPOC</a:t>
            </a:r>
            <a:r>
              <a:rPr lang="en-GB" sz="1200" b="1" dirty="0">
                <a:solidFill>
                  <a:schemeClr val="tx1"/>
                </a:solidFill>
              </a:rPr>
              <a:t> [DF]</a:t>
            </a:r>
            <a:r>
              <a:rPr lang="en-GB" sz="1200" dirty="0">
                <a:solidFill>
                  <a:schemeClr val="tx1"/>
                </a:solidFill>
              </a:rPr>
              <a:t> </a:t>
            </a:r>
          </a:p>
        </p:txBody>
      </p:sp>
      <p:cxnSp>
        <p:nvCxnSpPr>
          <p:cNvPr id="40" name="Straight Arrow Connector 39">
            <a:extLst>
              <a:ext uri="{FF2B5EF4-FFF2-40B4-BE49-F238E27FC236}">
                <a16:creationId xmlns:a16="http://schemas.microsoft.com/office/drawing/2014/main" id="{EF3FF1EE-8757-4F08-8946-847F741890F5}"/>
              </a:ext>
            </a:extLst>
          </p:cNvPr>
          <p:cNvCxnSpPr>
            <a:cxnSpLocks/>
            <a:stCxn id="39" idx="1"/>
            <a:endCxn id="6" idx="3"/>
          </p:cNvCxnSpPr>
          <p:nvPr/>
        </p:nvCxnSpPr>
        <p:spPr>
          <a:xfrm flipH="1" flipV="1">
            <a:off x="4757823" y="1704739"/>
            <a:ext cx="994717" cy="1266534"/>
          </a:xfrm>
          <a:prstGeom prst="straightConnector1">
            <a:avLst/>
          </a:prstGeom>
          <a:ln w="57150">
            <a:solidFill>
              <a:srgbClr val="FFC000"/>
            </a:solidFill>
            <a:tailEnd type="triangle"/>
          </a:ln>
        </p:spPr>
        <p:style>
          <a:lnRef idx="1">
            <a:schemeClr val="accent4"/>
          </a:lnRef>
          <a:fillRef idx="0">
            <a:schemeClr val="accent4"/>
          </a:fillRef>
          <a:effectRef idx="0">
            <a:schemeClr val="accent4"/>
          </a:effectRef>
          <a:fontRef idx="minor">
            <a:schemeClr val="tx1"/>
          </a:fontRef>
        </p:style>
      </p:cxnSp>
      <p:cxnSp>
        <p:nvCxnSpPr>
          <p:cNvPr id="43" name="Straight Arrow Connector 42">
            <a:extLst>
              <a:ext uri="{FF2B5EF4-FFF2-40B4-BE49-F238E27FC236}">
                <a16:creationId xmlns:a16="http://schemas.microsoft.com/office/drawing/2014/main" id="{A2A3F0E0-9F08-4766-81AE-3AA4F4812B4E}"/>
              </a:ext>
            </a:extLst>
          </p:cNvPr>
          <p:cNvCxnSpPr>
            <a:cxnSpLocks/>
            <a:stCxn id="39" idx="1"/>
            <a:endCxn id="17" idx="3"/>
          </p:cNvCxnSpPr>
          <p:nvPr/>
        </p:nvCxnSpPr>
        <p:spPr>
          <a:xfrm flipH="1">
            <a:off x="4757823" y="2971273"/>
            <a:ext cx="994717" cy="52076"/>
          </a:xfrm>
          <a:prstGeom prst="straightConnector1">
            <a:avLst/>
          </a:prstGeom>
          <a:ln w="5715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49" name="Straight Arrow Connector 48">
            <a:extLst>
              <a:ext uri="{FF2B5EF4-FFF2-40B4-BE49-F238E27FC236}">
                <a16:creationId xmlns:a16="http://schemas.microsoft.com/office/drawing/2014/main" id="{B20E09A3-FFDB-4A30-ADF9-E9C98D6F6D28}"/>
              </a:ext>
            </a:extLst>
          </p:cNvPr>
          <p:cNvCxnSpPr>
            <a:cxnSpLocks/>
            <a:stCxn id="39" idx="1"/>
            <a:endCxn id="32" idx="3"/>
          </p:cNvCxnSpPr>
          <p:nvPr/>
        </p:nvCxnSpPr>
        <p:spPr>
          <a:xfrm flipH="1">
            <a:off x="4757823" y="2971273"/>
            <a:ext cx="994717" cy="1120402"/>
          </a:xfrm>
          <a:prstGeom prst="straightConnector1">
            <a:avLst/>
          </a:prstGeom>
          <a:ln w="57150">
            <a:solidFill>
              <a:srgbClr val="FFC000"/>
            </a:solidFill>
            <a:tailEnd type="triangle"/>
          </a:ln>
        </p:spPr>
        <p:style>
          <a:lnRef idx="1">
            <a:schemeClr val="accent6"/>
          </a:lnRef>
          <a:fillRef idx="0">
            <a:schemeClr val="accent6"/>
          </a:fillRef>
          <a:effectRef idx="0">
            <a:schemeClr val="accent6"/>
          </a:effectRef>
          <a:fontRef idx="minor">
            <a:schemeClr val="tx1"/>
          </a:fontRef>
        </p:style>
      </p:cxnSp>
      <p:sp>
        <p:nvSpPr>
          <p:cNvPr id="64" name="Rectangle: Rounded Corners 63">
            <a:extLst>
              <a:ext uri="{FF2B5EF4-FFF2-40B4-BE49-F238E27FC236}">
                <a16:creationId xmlns:a16="http://schemas.microsoft.com/office/drawing/2014/main" id="{3C21D7AE-4D98-4281-8334-F905918EDBB3}"/>
              </a:ext>
            </a:extLst>
          </p:cNvPr>
          <p:cNvSpPr/>
          <p:nvPr/>
        </p:nvSpPr>
        <p:spPr>
          <a:xfrm>
            <a:off x="7946232" y="2372266"/>
            <a:ext cx="1628538" cy="1198014"/>
          </a:xfrm>
          <a:prstGeom prst="roundRect">
            <a:avLst/>
          </a:prstGeom>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rPr>
              <a:t>Dataset created in </a:t>
            </a:r>
            <a:r>
              <a:rPr lang="en-GB" sz="1400" b="1" dirty="0" err="1">
                <a:solidFill>
                  <a:schemeClr val="tx1"/>
                </a:solidFill>
              </a:rPr>
              <a:t>ScottishGovtPOC</a:t>
            </a:r>
            <a:r>
              <a:rPr lang="en-GB" sz="1400" b="1" dirty="0">
                <a:solidFill>
                  <a:schemeClr val="tx1"/>
                </a:solidFill>
              </a:rPr>
              <a:t> [DS]</a:t>
            </a:r>
            <a:endParaRPr lang="en-GB" sz="1600" b="1" dirty="0">
              <a:solidFill>
                <a:schemeClr val="tx1"/>
              </a:solidFill>
            </a:endParaRPr>
          </a:p>
        </p:txBody>
      </p:sp>
      <p:sp>
        <p:nvSpPr>
          <p:cNvPr id="77" name="Rectangle: Rounded Corners 76">
            <a:extLst>
              <a:ext uri="{FF2B5EF4-FFF2-40B4-BE49-F238E27FC236}">
                <a16:creationId xmlns:a16="http://schemas.microsoft.com/office/drawing/2014/main" id="{E80687F2-31FB-4023-92FB-777D8CA32142}"/>
              </a:ext>
            </a:extLst>
          </p:cNvPr>
          <p:cNvSpPr/>
          <p:nvPr/>
        </p:nvSpPr>
        <p:spPr>
          <a:xfrm>
            <a:off x="10050666" y="2372266"/>
            <a:ext cx="1778437" cy="1198014"/>
          </a:xfrm>
          <a:prstGeom prst="roundRect">
            <a:avLst/>
          </a:prstGeom>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rPr>
              <a:t>Rota created in </a:t>
            </a:r>
            <a:r>
              <a:rPr lang="en-GB" sz="1400" b="1" dirty="0" err="1">
                <a:solidFill>
                  <a:schemeClr val="tx1"/>
                </a:solidFill>
              </a:rPr>
              <a:t>ScottishGovtPOC</a:t>
            </a:r>
            <a:endParaRPr lang="en-GB" sz="1600" b="1" dirty="0">
              <a:solidFill>
                <a:schemeClr val="tx1"/>
              </a:solidFill>
            </a:endParaRPr>
          </a:p>
        </p:txBody>
      </p:sp>
      <p:cxnSp>
        <p:nvCxnSpPr>
          <p:cNvPr id="78" name="Straight Arrow Connector 77">
            <a:extLst>
              <a:ext uri="{FF2B5EF4-FFF2-40B4-BE49-F238E27FC236}">
                <a16:creationId xmlns:a16="http://schemas.microsoft.com/office/drawing/2014/main" id="{053CF82D-2E35-41B6-82E5-DF867AAC5655}"/>
              </a:ext>
            </a:extLst>
          </p:cNvPr>
          <p:cNvCxnSpPr>
            <a:cxnSpLocks/>
          </p:cNvCxnSpPr>
          <p:nvPr/>
        </p:nvCxnSpPr>
        <p:spPr>
          <a:xfrm>
            <a:off x="7603466" y="2971273"/>
            <a:ext cx="342766" cy="0"/>
          </a:xfrm>
          <a:prstGeom prst="straightConnector1">
            <a:avLst/>
          </a:prstGeom>
          <a:ln w="5715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82" name="Straight Arrow Connector 81">
            <a:extLst>
              <a:ext uri="{FF2B5EF4-FFF2-40B4-BE49-F238E27FC236}">
                <a16:creationId xmlns:a16="http://schemas.microsoft.com/office/drawing/2014/main" id="{710AD8A6-F9A2-4BE3-92DC-892A855F662F}"/>
              </a:ext>
            </a:extLst>
          </p:cNvPr>
          <p:cNvCxnSpPr>
            <a:cxnSpLocks/>
          </p:cNvCxnSpPr>
          <p:nvPr/>
        </p:nvCxnSpPr>
        <p:spPr>
          <a:xfrm>
            <a:off x="9574770" y="2971273"/>
            <a:ext cx="475896" cy="0"/>
          </a:xfrm>
          <a:prstGeom prst="straightConnector1">
            <a:avLst/>
          </a:prstGeom>
          <a:ln w="57150">
            <a:solidFill>
              <a:srgbClr val="FFC000"/>
            </a:solidFill>
            <a:tailEnd type="triangle"/>
          </a:ln>
        </p:spPr>
        <p:style>
          <a:lnRef idx="1">
            <a:schemeClr val="accent6"/>
          </a:lnRef>
          <a:fillRef idx="0">
            <a:schemeClr val="accent6"/>
          </a:fillRef>
          <a:effectRef idx="0">
            <a:schemeClr val="accent6"/>
          </a:effectRef>
          <a:fontRef idx="minor">
            <a:schemeClr val="tx1"/>
          </a:fontRef>
        </p:style>
      </p:cxnSp>
      <p:sp>
        <p:nvSpPr>
          <p:cNvPr id="53" name="TextBox 52">
            <a:extLst>
              <a:ext uri="{FF2B5EF4-FFF2-40B4-BE49-F238E27FC236}">
                <a16:creationId xmlns:a16="http://schemas.microsoft.com/office/drawing/2014/main" id="{59C1275C-0D59-DEE3-4ABB-BEB18822BA1F}"/>
              </a:ext>
            </a:extLst>
          </p:cNvPr>
          <p:cNvSpPr txBox="1"/>
          <p:nvPr/>
        </p:nvSpPr>
        <p:spPr>
          <a:xfrm>
            <a:off x="117501" y="291949"/>
            <a:ext cx="6097424" cy="584775"/>
          </a:xfrm>
          <a:prstGeom prst="rect">
            <a:avLst/>
          </a:prstGeom>
          <a:noFill/>
        </p:spPr>
        <p:txBody>
          <a:bodyPr wrap="square">
            <a:spAutoFit/>
          </a:bodyPr>
          <a:lstStyle/>
          <a:p>
            <a:r>
              <a:rPr lang="en-GB" sz="3200" b="1" dirty="0">
                <a:effectLst/>
                <a:latin typeface="Arial" panose="020B0604020202020204" pitchFamily="34" charset="0"/>
                <a:ea typeface="Calibri" panose="020F0502020204030204" pitchFamily="34" charset="0"/>
              </a:rPr>
              <a:t>The techy bit</a:t>
            </a:r>
            <a:endParaRPr lang="en-GB" sz="3200" dirty="0"/>
          </a:p>
        </p:txBody>
      </p:sp>
      <p:pic>
        <p:nvPicPr>
          <p:cNvPr id="54" name="Picture 53" descr="Logo, company name&#10;&#10;Description automatically generated">
            <a:extLst>
              <a:ext uri="{FF2B5EF4-FFF2-40B4-BE49-F238E27FC236}">
                <a16:creationId xmlns:a16="http://schemas.microsoft.com/office/drawing/2014/main" id="{68BCCD4E-914F-83B1-C909-81E6DC3FCE34}"/>
              </a:ext>
            </a:extLst>
          </p:cNvPr>
          <p:cNvPicPr>
            <a:picLocks noChangeAspect="1"/>
          </p:cNvPicPr>
          <p:nvPr/>
        </p:nvPicPr>
        <p:blipFill rotWithShape="1">
          <a:blip r:embed="rId2">
            <a:extLst>
              <a:ext uri="{28A0092B-C50C-407E-A947-70E740481C1C}">
                <a14:useLocalDpi xmlns:a14="http://schemas.microsoft.com/office/drawing/2010/main" val="0"/>
              </a:ext>
            </a:extLst>
          </a:blip>
          <a:srcRect l="9273" t="33443" r="7595" b="30461"/>
          <a:stretch/>
        </p:blipFill>
        <p:spPr bwMode="auto">
          <a:xfrm>
            <a:off x="9138617" y="5404742"/>
            <a:ext cx="2580803" cy="1120268"/>
          </a:xfrm>
          <a:prstGeom prst="rect">
            <a:avLst/>
          </a:prstGeom>
          <a:noFill/>
          <a:ln>
            <a:noFill/>
          </a:ln>
          <a:extLst>
            <a:ext uri="{53640926-AAD7-44D8-BBD7-CCE9431645EC}">
              <a14:shadowObscured xmlns:a14="http://schemas.microsoft.com/office/drawing/2010/main"/>
            </a:ext>
          </a:extLst>
        </p:spPr>
      </p:pic>
      <p:pic>
        <p:nvPicPr>
          <p:cNvPr id="2050" name="Picture 2">
            <a:extLst>
              <a:ext uri="{FF2B5EF4-FFF2-40B4-BE49-F238E27FC236}">
                <a16:creationId xmlns:a16="http://schemas.microsoft.com/office/drawing/2014/main" id="{38E412D6-18DF-399E-D578-A00AB4B93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14" y="5936279"/>
            <a:ext cx="20574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75E5B700-E700-65A5-B494-74236A48C49D}"/>
              </a:ext>
            </a:extLst>
          </p:cNvPr>
          <p:cNvPicPr>
            <a:picLocks noChangeAspect="1"/>
          </p:cNvPicPr>
          <p:nvPr/>
        </p:nvPicPr>
        <p:blipFill>
          <a:blip r:embed="rId4"/>
          <a:stretch>
            <a:fillRect/>
          </a:stretch>
        </p:blipFill>
        <p:spPr>
          <a:xfrm>
            <a:off x="2692657" y="5522312"/>
            <a:ext cx="1778675" cy="1349339"/>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9603EABB-0864-7B9A-DA33-E361C0E2BC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687" y="5823334"/>
            <a:ext cx="2856626" cy="664040"/>
          </a:xfrm>
          <a:prstGeom prst="rect">
            <a:avLst/>
          </a:prstGeom>
        </p:spPr>
      </p:pic>
    </p:spTree>
    <p:extLst>
      <p:ext uri="{BB962C8B-B14F-4D97-AF65-F5344CB8AC3E}">
        <p14:creationId xmlns:p14="http://schemas.microsoft.com/office/powerpoint/2010/main" val="1818396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93C09328-4CF1-444C-998E-94FC4FEC3B95}"/>
              </a:ext>
            </a:extLst>
          </p:cNvPr>
          <p:cNvGraphicFramePr>
            <a:graphicFrameLocks noGrp="1"/>
          </p:cNvGraphicFramePr>
          <p:nvPr/>
        </p:nvGraphicFramePr>
        <p:xfrm>
          <a:off x="780175" y="1305639"/>
          <a:ext cx="10503016" cy="5104493"/>
        </p:xfrm>
        <a:graphic>
          <a:graphicData uri="http://schemas.openxmlformats.org/drawingml/2006/table">
            <a:tbl>
              <a:tblPr firstRow="1" bandRow="1">
                <a:tableStyleId>{5C22544A-7EE6-4342-B048-85BDC9FD1C3A}</a:tableStyleId>
              </a:tblPr>
              <a:tblGrid>
                <a:gridCol w="1312877">
                  <a:extLst>
                    <a:ext uri="{9D8B030D-6E8A-4147-A177-3AD203B41FA5}">
                      <a16:colId xmlns:a16="http://schemas.microsoft.com/office/drawing/2014/main" val="1112053539"/>
                    </a:ext>
                  </a:extLst>
                </a:gridCol>
                <a:gridCol w="1312877">
                  <a:extLst>
                    <a:ext uri="{9D8B030D-6E8A-4147-A177-3AD203B41FA5}">
                      <a16:colId xmlns:a16="http://schemas.microsoft.com/office/drawing/2014/main" val="2099012756"/>
                    </a:ext>
                  </a:extLst>
                </a:gridCol>
                <a:gridCol w="1312877">
                  <a:extLst>
                    <a:ext uri="{9D8B030D-6E8A-4147-A177-3AD203B41FA5}">
                      <a16:colId xmlns:a16="http://schemas.microsoft.com/office/drawing/2014/main" val="4223587744"/>
                    </a:ext>
                  </a:extLst>
                </a:gridCol>
                <a:gridCol w="1312877">
                  <a:extLst>
                    <a:ext uri="{9D8B030D-6E8A-4147-A177-3AD203B41FA5}">
                      <a16:colId xmlns:a16="http://schemas.microsoft.com/office/drawing/2014/main" val="4127267135"/>
                    </a:ext>
                  </a:extLst>
                </a:gridCol>
                <a:gridCol w="1312877">
                  <a:extLst>
                    <a:ext uri="{9D8B030D-6E8A-4147-A177-3AD203B41FA5}">
                      <a16:colId xmlns:a16="http://schemas.microsoft.com/office/drawing/2014/main" val="2345188353"/>
                    </a:ext>
                  </a:extLst>
                </a:gridCol>
                <a:gridCol w="1312877">
                  <a:extLst>
                    <a:ext uri="{9D8B030D-6E8A-4147-A177-3AD203B41FA5}">
                      <a16:colId xmlns:a16="http://schemas.microsoft.com/office/drawing/2014/main" val="4238724296"/>
                    </a:ext>
                  </a:extLst>
                </a:gridCol>
                <a:gridCol w="1312877">
                  <a:extLst>
                    <a:ext uri="{9D8B030D-6E8A-4147-A177-3AD203B41FA5}">
                      <a16:colId xmlns:a16="http://schemas.microsoft.com/office/drawing/2014/main" val="3442412011"/>
                    </a:ext>
                  </a:extLst>
                </a:gridCol>
                <a:gridCol w="1312877">
                  <a:extLst>
                    <a:ext uri="{9D8B030D-6E8A-4147-A177-3AD203B41FA5}">
                      <a16:colId xmlns:a16="http://schemas.microsoft.com/office/drawing/2014/main" val="508333834"/>
                    </a:ext>
                  </a:extLst>
                </a:gridCol>
              </a:tblGrid>
              <a:tr h="674013">
                <a:tc>
                  <a:txBody>
                    <a:bodyPr/>
                    <a:lstStyle/>
                    <a:p>
                      <a:endParaRPr lang="en-GB" dirty="0">
                        <a:solidFill>
                          <a:schemeClr val="bg1"/>
                        </a:solidFill>
                      </a:endParaRPr>
                    </a:p>
                  </a:txBody>
                  <a:tcPr>
                    <a:solidFill>
                      <a:schemeClr val="tx1"/>
                    </a:solidFill>
                  </a:tcPr>
                </a:tc>
                <a:tc>
                  <a:txBody>
                    <a:bodyPr/>
                    <a:lstStyle/>
                    <a:p>
                      <a:pPr algn="ctr"/>
                      <a:r>
                        <a:rPr lang="en-US" dirty="0"/>
                        <a:t>Monday</a:t>
                      </a:r>
                      <a:endParaRPr lang="en-GB" dirty="0"/>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t>Tuesday</a:t>
                      </a:r>
                      <a:endParaRPr lang="en-GB" dirty="0"/>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t>Wednesday</a:t>
                      </a:r>
                      <a:endParaRPr lang="en-GB" dirty="0"/>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t>Thursday</a:t>
                      </a:r>
                      <a:endParaRPr lang="en-GB" dirty="0"/>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t>Friday</a:t>
                      </a:r>
                      <a:endParaRPr lang="en-GB" dirty="0"/>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t>Saturday</a:t>
                      </a:r>
                      <a:endParaRPr lang="en-GB" dirty="0"/>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t>Sunday</a:t>
                      </a:r>
                      <a:endParaRPr lang="en-GB" dirty="0"/>
                    </a:p>
                  </a:txBody>
                  <a:tcP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5160822"/>
                  </a:ext>
                </a:extLst>
              </a:tr>
              <a:tr h="1107620">
                <a:tc>
                  <a:txBody>
                    <a:bodyPr/>
                    <a:lstStyle/>
                    <a:p>
                      <a:pPr algn="ctr"/>
                      <a:r>
                        <a:rPr lang="en-US" dirty="0">
                          <a:solidFill>
                            <a:schemeClr val="bg1"/>
                          </a:solidFill>
                        </a:rPr>
                        <a:t>Morning</a:t>
                      </a:r>
                      <a:br>
                        <a:rPr lang="en-US" dirty="0">
                          <a:solidFill>
                            <a:schemeClr val="bg1"/>
                          </a:solidFill>
                        </a:rPr>
                      </a:br>
                      <a:endParaRPr lang="en-GB" dirty="0">
                        <a:solidFill>
                          <a:schemeClr val="bg1"/>
                        </a:solidFill>
                      </a:endParaRPr>
                    </a:p>
                  </a:txBody>
                  <a:tcPr>
                    <a:lnR w="12700" cap="flat" cmpd="sng" algn="ctr">
                      <a:solidFill>
                        <a:schemeClr val="tx1"/>
                      </a:solidFill>
                      <a:prstDash val="solid"/>
                      <a:round/>
                      <a:headEnd type="none" w="med" len="med"/>
                      <a:tailEnd type="none" w="med" len="med"/>
                    </a:lnR>
                    <a:solidFill>
                      <a:schemeClr val="tx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283400"/>
                  </a:ext>
                </a:extLst>
              </a:tr>
              <a:tr h="1107620">
                <a:tc>
                  <a:txBody>
                    <a:bodyPr/>
                    <a:lstStyle/>
                    <a:p>
                      <a:pPr algn="ctr"/>
                      <a:r>
                        <a:rPr lang="en-US" dirty="0">
                          <a:solidFill>
                            <a:schemeClr val="bg1"/>
                          </a:solidFill>
                        </a:rPr>
                        <a:t>Day</a:t>
                      </a:r>
                      <a:endParaRPr lang="en-GB" dirty="0">
                        <a:solidFill>
                          <a:schemeClr val="bg1"/>
                        </a:solidFill>
                      </a:endParaRPr>
                    </a:p>
                  </a:txBody>
                  <a:tcPr>
                    <a:lnR w="12700" cap="flat" cmpd="sng" algn="ctr">
                      <a:solidFill>
                        <a:schemeClr val="tx1"/>
                      </a:solidFill>
                      <a:prstDash val="solid"/>
                      <a:round/>
                      <a:headEnd type="none" w="med" len="med"/>
                      <a:tailEnd type="none" w="med" len="med"/>
                    </a:lnR>
                    <a:solidFill>
                      <a:schemeClr val="tx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2907534"/>
                  </a:ext>
                </a:extLst>
              </a:tr>
              <a:tr h="1107620">
                <a:tc>
                  <a:txBody>
                    <a:bodyPr/>
                    <a:lstStyle/>
                    <a:p>
                      <a:pPr algn="ctr"/>
                      <a:r>
                        <a:rPr lang="en-US" dirty="0">
                          <a:solidFill>
                            <a:schemeClr val="bg1"/>
                          </a:solidFill>
                        </a:rPr>
                        <a:t>Evening</a:t>
                      </a:r>
                      <a:endParaRPr lang="en-GB" dirty="0">
                        <a:solidFill>
                          <a:schemeClr val="bg1"/>
                        </a:solidFill>
                      </a:endParaRPr>
                    </a:p>
                  </a:txBody>
                  <a:tcPr>
                    <a:lnR w="12700" cap="flat" cmpd="sng" algn="ctr">
                      <a:solidFill>
                        <a:schemeClr val="tx1"/>
                      </a:solidFill>
                      <a:prstDash val="solid"/>
                      <a:round/>
                      <a:headEnd type="none" w="med" len="med"/>
                      <a:tailEnd type="none" w="med" len="med"/>
                    </a:lnR>
                    <a:solidFill>
                      <a:schemeClr val="tx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7227586"/>
                  </a:ext>
                </a:extLst>
              </a:tr>
              <a:tr h="1107620">
                <a:tc>
                  <a:txBody>
                    <a:bodyPr/>
                    <a:lstStyle/>
                    <a:p>
                      <a:pPr algn="ctr"/>
                      <a:r>
                        <a:rPr lang="en-US" dirty="0">
                          <a:solidFill>
                            <a:schemeClr val="bg1"/>
                          </a:solidFill>
                        </a:rPr>
                        <a:t>Sleepover</a:t>
                      </a:r>
                      <a:endParaRPr lang="en-GB" dirty="0">
                        <a:solidFill>
                          <a:schemeClr val="bg1"/>
                        </a:solidFill>
                      </a:endParaRPr>
                    </a:p>
                  </a:txBody>
                  <a:tcPr>
                    <a:lnR w="12700" cap="flat" cmpd="sng" algn="ctr">
                      <a:solidFill>
                        <a:schemeClr val="tx1"/>
                      </a:solidFill>
                      <a:prstDash val="solid"/>
                      <a:round/>
                      <a:headEnd type="none" w="med" len="med"/>
                      <a:tailEnd type="none" w="med" len="med"/>
                    </a:lnR>
                    <a:solidFill>
                      <a:schemeClr val="tx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3852547"/>
                  </a:ext>
                </a:extLst>
              </a:tr>
            </a:tbl>
          </a:graphicData>
        </a:graphic>
      </p:graphicFrame>
      <p:sp>
        <p:nvSpPr>
          <p:cNvPr id="3" name="Title 5">
            <a:extLst>
              <a:ext uri="{FF2B5EF4-FFF2-40B4-BE49-F238E27FC236}">
                <a16:creationId xmlns:a16="http://schemas.microsoft.com/office/drawing/2014/main" id="{3AF56DB8-892A-4462-A83E-74B682052A6C}"/>
              </a:ext>
            </a:extLst>
          </p:cNvPr>
          <p:cNvSpPr txBox="1">
            <a:spLocks/>
          </p:cNvSpPr>
          <p:nvPr/>
        </p:nvSpPr>
        <p:spPr>
          <a:xfrm>
            <a:off x="4581331" y="671804"/>
            <a:ext cx="3649824" cy="3694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Rota Starting – 18 January 2021  </a:t>
            </a:r>
            <a:endParaRPr lang="en-GB" sz="2000" dirty="0"/>
          </a:p>
        </p:txBody>
      </p:sp>
      <p:sp>
        <p:nvSpPr>
          <p:cNvPr id="4" name="Title 5">
            <a:extLst>
              <a:ext uri="{FF2B5EF4-FFF2-40B4-BE49-F238E27FC236}">
                <a16:creationId xmlns:a16="http://schemas.microsoft.com/office/drawing/2014/main" id="{EE5C4561-B925-48AC-B33A-DF5896793F70}"/>
              </a:ext>
            </a:extLst>
          </p:cNvPr>
          <p:cNvSpPr txBox="1">
            <a:spLocks/>
          </p:cNvSpPr>
          <p:nvPr/>
        </p:nvSpPr>
        <p:spPr>
          <a:xfrm>
            <a:off x="1298509" y="373192"/>
            <a:ext cx="3006012" cy="8260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Name – Craig Simpson</a:t>
            </a:r>
            <a:endParaRPr lang="en-GB" sz="2000" dirty="0"/>
          </a:p>
        </p:txBody>
      </p:sp>
      <p:sp>
        <p:nvSpPr>
          <p:cNvPr id="5" name="Title 5">
            <a:extLst>
              <a:ext uri="{FF2B5EF4-FFF2-40B4-BE49-F238E27FC236}">
                <a16:creationId xmlns:a16="http://schemas.microsoft.com/office/drawing/2014/main" id="{229B7A9D-2075-425F-9353-39685E6A715E}"/>
              </a:ext>
            </a:extLst>
          </p:cNvPr>
          <p:cNvSpPr txBox="1">
            <a:spLocks/>
          </p:cNvSpPr>
          <p:nvPr/>
        </p:nvSpPr>
        <p:spPr>
          <a:xfrm>
            <a:off x="8850086" y="786234"/>
            <a:ext cx="3006012" cy="2550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Week 3</a:t>
            </a:r>
            <a:endParaRPr lang="en-GB" sz="2000" dirty="0"/>
          </a:p>
        </p:txBody>
      </p:sp>
      <p:pic>
        <p:nvPicPr>
          <p:cNvPr id="36" name="Picture 35">
            <a:extLst>
              <a:ext uri="{FF2B5EF4-FFF2-40B4-BE49-F238E27FC236}">
                <a16:creationId xmlns:a16="http://schemas.microsoft.com/office/drawing/2014/main" id="{5270446E-7035-419A-A0E6-494CFF877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6793" y="2043579"/>
            <a:ext cx="605606" cy="950345"/>
          </a:xfrm>
          <a:prstGeom prst="rect">
            <a:avLst/>
          </a:prstGeom>
          <a:noFill/>
          <a:ln>
            <a:noFill/>
          </a:ln>
        </p:spPr>
      </p:pic>
      <p:pic>
        <p:nvPicPr>
          <p:cNvPr id="38" name="Picture 37">
            <a:extLst>
              <a:ext uri="{FF2B5EF4-FFF2-40B4-BE49-F238E27FC236}">
                <a16:creationId xmlns:a16="http://schemas.microsoft.com/office/drawing/2014/main" id="{F0236695-20C6-41C1-A610-0AABED7A14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929973" y="5379294"/>
            <a:ext cx="722984" cy="950345"/>
          </a:xfrm>
          <a:prstGeom prst="rect">
            <a:avLst/>
          </a:prstGeom>
          <a:noFill/>
          <a:ln>
            <a:noFill/>
          </a:ln>
        </p:spPr>
      </p:pic>
      <p:pic>
        <p:nvPicPr>
          <p:cNvPr id="39" name="Picture 38">
            <a:extLst>
              <a:ext uri="{FF2B5EF4-FFF2-40B4-BE49-F238E27FC236}">
                <a16:creationId xmlns:a16="http://schemas.microsoft.com/office/drawing/2014/main" id="{7D2F9B86-5F75-4646-A92C-ACD51B9922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8662" y="4270284"/>
            <a:ext cx="605606" cy="950345"/>
          </a:xfrm>
          <a:prstGeom prst="rect">
            <a:avLst/>
          </a:prstGeom>
          <a:noFill/>
          <a:ln>
            <a:noFill/>
          </a:ln>
        </p:spPr>
      </p:pic>
      <p:pic>
        <p:nvPicPr>
          <p:cNvPr id="41" name="Picture 40">
            <a:extLst>
              <a:ext uri="{FF2B5EF4-FFF2-40B4-BE49-F238E27FC236}">
                <a16:creationId xmlns:a16="http://schemas.microsoft.com/office/drawing/2014/main" id="{595F9A3F-6F5D-4960-B329-F8FC8CBC24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997" y="2080483"/>
            <a:ext cx="700919" cy="900000"/>
          </a:xfrm>
          <a:prstGeom prst="rect">
            <a:avLst/>
          </a:prstGeom>
          <a:noFill/>
          <a:ln>
            <a:noFill/>
          </a:ln>
        </p:spPr>
      </p:pic>
      <p:pic>
        <p:nvPicPr>
          <p:cNvPr id="48" name="Picture 47">
            <a:extLst>
              <a:ext uri="{FF2B5EF4-FFF2-40B4-BE49-F238E27FC236}">
                <a16:creationId xmlns:a16="http://schemas.microsoft.com/office/drawing/2014/main" id="{041ABB60-5AFF-4C1C-9696-C571521CF453}"/>
              </a:ext>
            </a:extLst>
          </p:cNvPr>
          <p:cNvPicPr/>
          <p:nvPr/>
        </p:nvPicPr>
        <p:blipFill rotWithShape="1">
          <a:blip r:embed="rId4">
            <a:extLst>
              <a:ext uri="{28A0092B-C50C-407E-A947-70E740481C1C}">
                <a14:useLocalDpi xmlns:a14="http://schemas.microsoft.com/office/drawing/2010/main" val="0"/>
              </a:ext>
            </a:extLst>
          </a:blip>
          <a:srcRect t="-7634" b="-7634"/>
          <a:stretch/>
        </p:blipFill>
        <p:spPr bwMode="auto">
          <a:xfrm>
            <a:off x="6353950" y="2028677"/>
            <a:ext cx="585700" cy="1028414"/>
          </a:xfrm>
          <a:prstGeom prst="rect">
            <a:avLst/>
          </a:prstGeom>
          <a:noFill/>
          <a:ln>
            <a:noFill/>
          </a:ln>
        </p:spPr>
      </p:pic>
      <p:pic>
        <p:nvPicPr>
          <p:cNvPr id="52" name="Picture 51">
            <a:extLst>
              <a:ext uri="{FF2B5EF4-FFF2-40B4-BE49-F238E27FC236}">
                <a16:creationId xmlns:a16="http://schemas.microsoft.com/office/drawing/2014/main" id="{9E9E3AEA-B03B-4E6B-B62A-D974A7CA957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6044" y="5374021"/>
            <a:ext cx="792000" cy="900000"/>
          </a:xfrm>
          <a:prstGeom prst="rect">
            <a:avLst/>
          </a:prstGeom>
          <a:noFill/>
          <a:ln>
            <a:noFill/>
          </a:ln>
        </p:spPr>
      </p:pic>
      <p:pic>
        <p:nvPicPr>
          <p:cNvPr id="35" name="Picture 34">
            <a:extLst>
              <a:ext uri="{FF2B5EF4-FFF2-40B4-BE49-F238E27FC236}">
                <a16:creationId xmlns:a16="http://schemas.microsoft.com/office/drawing/2014/main" id="{DE574113-8112-4836-9F4D-9022AA13337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0356" y="2102555"/>
            <a:ext cx="520970" cy="880657"/>
          </a:xfrm>
          <a:prstGeom prst="rect">
            <a:avLst/>
          </a:prstGeom>
          <a:noFill/>
          <a:ln>
            <a:noFill/>
          </a:ln>
        </p:spPr>
      </p:pic>
      <p:pic>
        <p:nvPicPr>
          <p:cNvPr id="46" name="Picture 45">
            <a:extLst>
              <a:ext uri="{FF2B5EF4-FFF2-40B4-BE49-F238E27FC236}">
                <a16:creationId xmlns:a16="http://schemas.microsoft.com/office/drawing/2014/main" id="{44BEC58A-A147-47ED-B2D8-E2F549138D5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5775" y="5405135"/>
            <a:ext cx="520970" cy="880657"/>
          </a:xfrm>
          <a:prstGeom prst="rect">
            <a:avLst/>
          </a:prstGeom>
          <a:noFill/>
          <a:ln>
            <a:noFill/>
          </a:ln>
        </p:spPr>
      </p:pic>
      <p:pic>
        <p:nvPicPr>
          <p:cNvPr id="59" name="Picture 58">
            <a:extLst>
              <a:ext uri="{FF2B5EF4-FFF2-40B4-BE49-F238E27FC236}">
                <a16:creationId xmlns:a16="http://schemas.microsoft.com/office/drawing/2014/main" id="{2ACC7BF1-7F9D-4159-A74A-E425437CDCC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710185" y="4314800"/>
            <a:ext cx="548967" cy="880657"/>
          </a:xfrm>
          <a:prstGeom prst="rect">
            <a:avLst/>
          </a:prstGeom>
          <a:noFill/>
          <a:ln>
            <a:noFill/>
          </a:ln>
        </p:spPr>
      </p:pic>
      <p:pic>
        <p:nvPicPr>
          <p:cNvPr id="60" name="Picture 59">
            <a:extLst>
              <a:ext uri="{FF2B5EF4-FFF2-40B4-BE49-F238E27FC236}">
                <a16:creationId xmlns:a16="http://schemas.microsoft.com/office/drawing/2014/main" id="{A83D4467-70B5-45DD-9661-00AD841816E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0185" y="3248700"/>
            <a:ext cx="520970" cy="880657"/>
          </a:xfrm>
          <a:prstGeom prst="rect">
            <a:avLst/>
          </a:prstGeom>
          <a:noFill/>
          <a:ln>
            <a:noFill/>
          </a:ln>
        </p:spPr>
      </p:pic>
      <p:pic>
        <p:nvPicPr>
          <p:cNvPr id="61" name="Picture 60">
            <a:extLst>
              <a:ext uri="{FF2B5EF4-FFF2-40B4-BE49-F238E27FC236}">
                <a16:creationId xmlns:a16="http://schemas.microsoft.com/office/drawing/2014/main" id="{E9E8EF79-86C2-4C2B-90DB-B006C8A51A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4487" y="3179012"/>
            <a:ext cx="605606" cy="950345"/>
          </a:xfrm>
          <a:prstGeom prst="rect">
            <a:avLst/>
          </a:prstGeom>
          <a:noFill/>
          <a:ln>
            <a:noFill/>
          </a:ln>
        </p:spPr>
      </p:pic>
      <p:pic>
        <p:nvPicPr>
          <p:cNvPr id="63" name="Picture 62">
            <a:extLst>
              <a:ext uri="{FF2B5EF4-FFF2-40B4-BE49-F238E27FC236}">
                <a16:creationId xmlns:a16="http://schemas.microsoft.com/office/drawing/2014/main" id="{0A998293-A05D-4BFF-B3C1-E32234FC265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3596" y="4314800"/>
            <a:ext cx="792000" cy="900000"/>
          </a:xfrm>
          <a:prstGeom prst="rect">
            <a:avLst/>
          </a:prstGeom>
          <a:noFill/>
          <a:ln>
            <a:noFill/>
          </a:ln>
        </p:spPr>
      </p:pic>
      <p:pic>
        <p:nvPicPr>
          <p:cNvPr id="64" name="Picture 63">
            <a:extLst>
              <a:ext uri="{FF2B5EF4-FFF2-40B4-BE49-F238E27FC236}">
                <a16:creationId xmlns:a16="http://schemas.microsoft.com/office/drawing/2014/main" id="{8F89635A-C231-4AE4-943F-BF40229196D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3596" y="3191213"/>
            <a:ext cx="792000" cy="900000"/>
          </a:xfrm>
          <a:prstGeom prst="rect">
            <a:avLst/>
          </a:prstGeom>
          <a:noFill/>
          <a:ln>
            <a:noFill/>
          </a:ln>
        </p:spPr>
      </p:pic>
      <p:pic>
        <p:nvPicPr>
          <p:cNvPr id="65" name="Picture 64">
            <a:extLst>
              <a:ext uri="{FF2B5EF4-FFF2-40B4-BE49-F238E27FC236}">
                <a16:creationId xmlns:a16="http://schemas.microsoft.com/office/drawing/2014/main" id="{244D1B66-537F-4A60-AE35-7D3D2CCD985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7111" y="2080483"/>
            <a:ext cx="792000" cy="900000"/>
          </a:xfrm>
          <a:prstGeom prst="rect">
            <a:avLst/>
          </a:prstGeom>
          <a:noFill/>
          <a:ln>
            <a:noFill/>
          </a:ln>
        </p:spPr>
      </p:pic>
      <p:pic>
        <p:nvPicPr>
          <p:cNvPr id="66" name="Picture 65">
            <a:extLst>
              <a:ext uri="{FF2B5EF4-FFF2-40B4-BE49-F238E27FC236}">
                <a16:creationId xmlns:a16="http://schemas.microsoft.com/office/drawing/2014/main" id="{CDA84AB1-265B-40CD-8752-821871F66C5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5515" y="5406839"/>
            <a:ext cx="792000" cy="900000"/>
          </a:xfrm>
          <a:prstGeom prst="rect">
            <a:avLst/>
          </a:prstGeom>
          <a:noFill/>
          <a:ln>
            <a:noFill/>
          </a:ln>
        </p:spPr>
      </p:pic>
      <p:pic>
        <p:nvPicPr>
          <p:cNvPr id="67" name="2d2c0073-f6f6-44bb-b301-c84dc30e7718" descr="Image">
            <a:extLst>
              <a:ext uri="{FF2B5EF4-FFF2-40B4-BE49-F238E27FC236}">
                <a16:creationId xmlns:a16="http://schemas.microsoft.com/office/drawing/2014/main" id="{1DF2483A-DE63-4B86-A217-BE470467AA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0684" y="2092884"/>
            <a:ext cx="675575"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2d2c0073-f6f6-44bb-b301-c84dc30e7718" descr="Image">
            <a:extLst>
              <a:ext uri="{FF2B5EF4-FFF2-40B4-BE49-F238E27FC236}">
                <a16:creationId xmlns:a16="http://schemas.microsoft.com/office/drawing/2014/main" id="{15CE7A38-B21F-45CD-8D61-A646B45EF4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5099" y="5385792"/>
            <a:ext cx="675575"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2d2c0073-f6f6-44bb-b301-c84dc30e7718" descr="Image">
            <a:extLst>
              <a:ext uri="{FF2B5EF4-FFF2-40B4-BE49-F238E27FC236}">
                <a16:creationId xmlns:a16="http://schemas.microsoft.com/office/drawing/2014/main" id="{00B9DACC-C7EC-4450-8DB4-A1A3F567C2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5100" y="4304407"/>
            <a:ext cx="675575"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2d2c0073-f6f6-44bb-b301-c84dc30e7718" descr="Image">
            <a:extLst>
              <a:ext uri="{FF2B5EF4-FFF2-40B4-BE49-F238E27FC236}">
                <a16:creationId xmlns:a16="http://schemas.microsoft.com/office/drawing/2014/main" id="{4E84D0BD-4675-419A-80CA-60A8E7DB5E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9012" y="3216893"/>
            <a:ext cx="675575"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a:extLst>
              <a:ext uri="{FF2B5EF4-FFF2-40B4-BE49-F238E27FC236}">
                <a16:creationId xmlns:a16="http://schemas.microsoft.com/office/drawing/2014/main" id="{A723600D-A2EC-49CA-AE9E-B8320A5FCB7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02" y="5404467"/>
            <a:ext cx="700919" cy="900000"/>
          </a:xfrm>
          <a:prstGeom prst="rect">
            <a:avLst/>
          </a:prstGeom>
          <a:noFill/>
          <a:ln>
            <a:noFill/>
          </a:ln>
        </p:spPr>
      </p:pic>
      <p:pic>
        <p:nvPicPr>
          <p:cNvPr id="76" name="Picture 75">
            <a:extLst>
              <a:ext uri="{FF2B5EF4-FFF2-40B4-BE49-F238E27FC236}">
                <a16:creationId xmlns:a16="http://schemas.microsoft.com/office/drawing/2014/main" id="{30D92CD4-6AAA-4D71-BD66-6CF3C3D367C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2746" y="4295457"/>
            <a:ext cx="700919" cy="900000"/>
          </a:xfrm>
          <a:prstGeom prst="rect">
            <a:avLst/>
          </a:prstGeom>
          <a:noFill/>
          <a:ln>
            <a:noFill/>
          </a:ln>
        </p:spPr>
      </p:pic>
      <p:pic>
        <p:nvPicPr>
          <p:cNvPr id="77" name="Picture 76">
            <a:extLst>
              <a:ext uri="{FF2B5EF4-FFF2-40B4-BE49-F238E27FC236}">
                <a16:creationId xmlns:a16="http://schemas.microsoft.com/office/drawing/2014/main" id="{E15F0102-ED89-43C2-BCA8-DF636E92ED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2746" y="3158262"/>
            <a:ext cx="700919" cy="900000"/>
          </a:xfrm>
          <a:prstGeom prst="rect">
            <a:avLst/>
          </a:prstGeom>
          <a:noFill/>
          <a:ln>
            <a:noFill/>
          </a:ln>
        </p:spPr>
      </p:pic>
      <p:pic>
        <p:nvPicPr>
          <p:cNvPr id="45" name="Picture 44">
            <a:extLst>
              <a:ext uri="{FF2B5EF4-FFF2-40B4-BE49-F238E27FC236}">
                <a16:creationId xmlns:a16="http://schemas.microsoft.com/office/drawing/2014/main" id="{6E7BA843-85D5-4095-B6F9-DB22496F57CF}"/>
              </a:ext>
            </a:extLst>
          </p:cNvPr>
          <p:cNvPicPr/>
          <p:nvPr/>
        </p:nvPicPr>
        <p:blipFill rotWithShape="1">
          <a:blip r:embed="rId4">
            <a:extLst>
              <a:ext uri="{28A0092B-C50C-407E-A947-70E740481C1C}">
                <a14:useLocalDpi xmlns:a14="http://schemas.microsoft.com/office/drawing/2010/main" val="0"/>
              </a:ext>
            </a:extLst>
          </a:blip>
          <a:srcRect t="-7634" b="-7634"/>
          <a:stretch/>
        </p:blipFill>
        <p:spPr bwMode="auto">
          <a:xfrm>
            <a:off x="5052488" y="5309814"/>
            <a:ext cx="585700" cy="1028414"/>
          </a:xfrm>
          <a:prstGeom prst="rect">
            <a:avLst/>
          </a:prstGeom>
          <a:noFill/>
          <a:ln>
            <a:noFill/>
          </a:ln>
        </p:spPr>
      </p:pic>
      <p:pic>
        <p:nvPicPr>
          <p:cNvPr id="47" name="Picture 46">
            <a:extLst>
              <a:ext uri="{FF2B5EF4-FFF2-40B4-BE49-F238E27FC236}">
                <a16:creationId xmlns:a16="http://schemas.microsoft.com/office/drawing/2014/main" id="{ED153AFB-F7E7-4F25-888D-FCBFF88DEFCA}"/>
              </a:ext>
            </a:extLst>
          </p:cNvPr>
          <p:cNvPicPr/>
          <p:nvPr/>
        </p:nvPicPr>
        <p:blipFill rotWithShape="1">
          <a:blip r:embed="rId4">
            <a:extLst>
              <a:ext uri="{28A0092B-C50C-407E-A947-70E740481C1C}">
                <a14:useLocalDpi xmlns:a14="http://schemas.microsoft.com/office/drawing/2010/main" val="0"/>
              </a:ext>
            </a:extLst>
          </a:blip>
          <a:srcRect t="-7634" b="-7634"/>
          <a:stretch/>
        </p:blipFill>
        <p:spPr bwMode="auto">
          <a:xfrm>
            <a:off x="5057216" y="4231250"/>
            <a:ext cx="585700" cy="1028414"/>
          </a:xfrm>
          <a:prstGeom prst="rect">
            <a:avLst/>
          </a:prstGeom>
          <a:noFill/>
          <a:ln>
            <a:noFill/>
          </a:ln>
        </p:spPr>
      </p:pic>
      <p:pic>
        <p:nvPicPr>
          <p:cNvPr id="53" name="Picture 52">
            <a:extLst>
              <a:ext uri="{FF2B5EF4-FFF2-40B4-BE49-F238E27FC236}">
                <a16:creationId xmlns:a16="http://schemas.microsoft.com/office/drawing/2014/main" id="{055B9528-6CA3-4013-A8D0-D04F096E6B7B}"/>
              </a:ext>
            </a:extLst>
          </p:cNvPr>
          <p:cNvPicPr/>
          <p:nvPr/>
        </p:nvPicPr>
        <p:blipFill rotWithShape="1">
          <a:blip r:embed="rId4">
            <a:extLst>
              <a:ext uri="{28A0092B-C50C-407E-A947-70E740481C1C}">
                <a14:useLocalDpi xmlns:a14="http://schemas.microsoft.com/office/drawing/2010/main" val="0"/>
              </a:ext>
            </a:extLst>
          </a:blip>
          <a:srcRect t="-7634" b="-7634"/>
          <a:stretch/>
        </p:blipFill>
        <p:spPr bwMode="auto">
          <a:xfrm>
            <a:off x="5057216" y="3152686"/>
            <a:ext cx="585700" cy="1028414"/>
          </a:xfrm>
          <a:prstGeom prst="rect">
            <a:avLst/>
          </a:prstGeom>
          <a:noFill/>
          <a:ln>
            <a:noFill/>
          </a:ln>
        </p:spPr>
      </p:pic>
      <p:pic>
        <p:nvPicPr>
          <p:cNvPr id="54" name="Picture 53">
            <a:extLst>
              <a:ext uri="{FF2B5EF4-FFF2-40B4-BE49-F238E27FC236}">
                <a16:creationId xmlns:a16="http://schemas.microsoft.com/office/drawing/2014/main" id="{1F67D702-ECBE-4BB0-8DA2-42D230E7E251}"/>
              </a:ext>
            </a:extLst>
          </p:cNvPr>
          <p:cNvPicPr/>
          <p:nvPr/>
        </p:nvPicPr>
        <p:blipFill rotWithShape="1">
          <a:blip r:embed="rId4">
            <a:extLst>
              <a:ext uri="{28A0092B-C50C-407E-A947-70E740481C1C}">
                <a14:useLocalDpi xmlns:a14="http://schemas.microsoft.com/office/drawing/2010/main" val="0"/>
              </a:ext>
            </a:extLst>
          </a:blip>
          <a:srcRect t="-7634" b="-7634"/>
          <a:stretch/>
        </p:blipFill>
        <p:spPr bwMode="auto">
          <a:xfrm>
            <a:off x="2508665" y="2016276"/>
            <a:ext cx="585700" cy="1028414"/>
          </a:xfrm>
          <a:prstGeom prst="rect">
            <a:avLst/>
          </a:prstGeom>
          <a:noFill/>
          <a:ln>
            <a:noFill/>
          </a:ln>
        </p:spPr>
      </p:pic>
      <p:pic>
        <p:nvPicPr>
          <p:cNvPr id="55" name="Picture 54">
            <a:extLst>
              <a:ext uri="{FF2B5EF4-FFF2-40B4-BE49-F238E27FC236}">
                <a16:creationId xmlns:a16="http://schemas.microsoft.com/office/drawing/2014/main" id="{D96D5875-AD26-4126-BB5B-15BDC0C324A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5515" y="4326443"/>
            <a:ext cx="792000" cy="900000"/>
          </a:xfrm>
          <a:prstGeom prst="rect">
            <a:avLst/>
          </a:prstGeom>
          <a:noFill/>
          <a:ln>
            <a:noFill/>
          </a:ln>
        </p:spPr>
      </p:pic>
      <p:pic>
        <p:nvPicPr>
          <p:cNvPr id="56" name="Picture 55">
            <a:extLst>
              <a:ext uri="{FF2B5EF4-FFF2-40B4-BE49-F238E27FC236}">
                <a16:creationId xmlns:a16="http://schemas.microsoft.com/office/drawing/2014/main" id="{28C65E87-5B7C-4E12-B5A0-103962C4E7E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5515" y="3158262"/>
            <a:ext cx="792000" cy="900000"/>
          </a:xfrm>
          <a:prstGeom prst="rect">
            <a:avLst/>
          </a:prstGeom>
          <a:noFill/>
          <a:ln>
            <a:noFill/>
          </a:ln>
        </p:spPr>
      </p:pic>
      <p:sp>
        <p:nvSpPr>
          <p:cNvPr id="6" name="Rectangle 5">
            <a:extLst>
              <a:ext uri="{FF2B5EF4-FFF2-40B4-BE49-F238E27FC236}">
                <a16:creationId xmlns:a16="http://schemas.microsoft.com/office/drawing/2014/main" id="{EBC8DD16-6E7E-A522-917B-1083C45021BB}"/>
              </a:ext>
            </a:extLst>
          </p:cNvPr>
          <p:cNvSpPr/>
          <p:nvPr/>
        </p:nvSpPr>
        <p:spPr>
          <a:xfrm>
            <a:off x="2388737" y="663415"/>
            <a:ext cx="362852" cy="27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AB4812C-DA3E-B70D-51F1-9AD26CCAF2E2}"/>
              </a:ext>
            </a:extLst>
          </p:cNvPr>
          <p:cNvSpPr/>
          <p:nvPr/>
        </p:nvSpPr>
        <p:spPr>
          <a:xfrm>
            <a:off x="2920160" y="601539"/>
            <a:ext cx="787774" cy="27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9757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4F9076E0474B4580FF3FDFB247051C" ma:contentTypeVersion="3" ma:contentTypeDescription="Create a new document." ma:contentTypeScope="" ma:versionID="cd544a3cdd4ffeae441d5f76fdff5a03">
  <xsd:schema xmlns:xsd="http://www.w3.org/2001/XMLSchema" xmlns:xs="http://www.w3.org/2001/XMLSchema" xmlns:p="http://schemas.microsoft.com/office/2006/metadata/properties" xmlns:ns2="afe3d2d9-a782-48e7-ba24-adc55b9ea2a0" xmlns:ns3="210fde65-051b-4e22-b7bc-9b47c2e11fe9" xmlns:ns4="ab0bcd37-7fea-40a0-a070-9409974bc30e" targetNamespace="http://schemas.microsoft.com/office/2006/metadata/properties" ma:root="true" ma:fieldsID="70a921134fa0a8f0b576d097f41b3e54" ns2:_="" ns3:_="" ns4:_="">
    <xsd:import namespace="afe3d2d9-a782-48e7-ba24-adc55b9ea2a0"/>
    <xsd:import namespace="210fde65-051b-4e22-b7bc-9b47c2e11fe9"/>
    <xsd:import namespace="ab0bcd37-7fea-40a0-a070-9409974bc30e"/>
    <xsd:element name="properties">
      <xsd:complexType>
        <xsd:sequence>
          <xsd:element name="documentManagement">
            <xsd:complexType>
              <xsd:all>
                <xsd:element ref="ns2:lcf76f155ced4ddcb4097134ff3c332f" minOccurs="0"/>
                <xsd:element ref="ns3:TaxCatchAll" minOccurs="0"/>
                <xsd:element ref="ns4:MediaServiceMetadata" minOccurs="0"/>
                <xsd:element ref="ns4:MediaServiceFastMetadata"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3d2d9-a782-48e7-ba24-adc55b9ea2a0" elementFormDefault="qualified">
    <xsd:import namespace="http://schemas.microsoft.com/office/2006/documentManagement/types"/>
    <xsd:import namespace="http://schemas.microsoft.com/office/infopath/2007/PartnerControls"/>
    <xsd:element name="lcf76f155ced4ddcb4097134ff3c332f" ma:index="8" nillable="true" ma:taxonomy="true" ma:internalName="lcf76f155ced4ddcb4097134ff3c332f" ma:taxonomyFieldName="MediaServiceImageTags" ma:displayName="Image Tags" ma:readOnly="false" ma:fieldId="{5cf76f15-5ced-4ddc-b409-7134ff3c332f}" ma:taxonomyMulti="true" ma:sspId="6d07a592-9de3-4cb0-adb3-d8fd1ad4bea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0fde65-051b-4e22-b7bc-9b47c2e11fe9"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fb882a8-999a-485e-9a31-2c56cf8fc7e4}" ma:internalName="TaxCatchAll" ma:showField="CatchAllData" ma:web="210fde65-051b-4e22-b7bc-9b47c2e11fe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0bcd37-7fea-40a0-a070-9409974bc3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e3d2d9-a782-48e7-ba24-adc55b9ea2a0">
      <Terms xmlns="http://schemas.microsoft.com/office/infopath/2007/PartnerControls"/>
    </lcf76f155ced4ddcb4097134ff3c332f>
    <TaxCatchAll xmlns="210fde65-051b-4e22-b7bc-9b47c2e11fe9"/>
  </documentManagement>
</p:properties>
</file>

<file path=customXml/itemProps1.xml><?xml version="1.0" encoding="utf-8"?>
<ds:datastoreItem xmlns:ds="http://schemas.openxmlformats.org/officeDocument/2006/customXml" ds:itemID="{AB531E07-087A-4E2B-8130-989E77D6A485}">
  <ds:schemaRefs>
    <ds:schemaRef ds:uri="http://schemas.microsoft.com/sharepoint/v3/contenttype/forms"/>
  </ds:schemaRefs>
</ds:datastoreItem>
</file>

<file path=customXml/itemProps2.xml><?xml version="1.0" encoding="utf-8"?>
<ds:datastoreItem xmlns:ds="http://schemas.openxmlformats.org/officeDocument/2006/customXml" ds:itemID="{ECB15AA9-179F-42E4-8C48-005B4C989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e3d2d9-a782-48e7-ba24-adc55b9ea2a0"/>
    <ds:schemaRef ds:uri="210fde65-051b-4e22-b7bc-9b47c2e11fe9"/>
    <ds:schemaRef ds:uri="ab0bcd37-7fea-40a0-a070-9409974bc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3DAB4C-8C0B-44C5-BDB5-351A08DD8B67}">
  <ds:schemaRefs>
    <ds:schemaRef ds:uri="210fde65-051b-4e22-b7bc-9b47c2e11fe9"/>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purl.org/dc/dcmitype/"/>
    <ds:schemaRef ds:uri="ab0bcd37-7fea-40a0-a070-9409974bc30e"/>
    <ds:schemaRef ds:uri="http://schemas.microsoft.com/office/infopath/2007/PartnerControls"/>
    <ds:schemaRef ds:uri="http://schemas.openxmlformats.org/package/2006/metadata/core-properties"/>
    <ds:schemaRef ds:uri="afe3d2d9-a782-48e7-ba24-adc55b9ea2a0"/>
  </ds:schemaRefs>
</ds:datastoreItem>
</file>

<file path=docProps/app.xml><?xml version="1.0" encoding="utf-8"?>
<Properties xmlns="http://schemas.openxmlformats.org/officeDocument/2006/extended-properties" xmlns:vt="http://schemas.openxmlformats.org/officeDocument/2006/docPropsVTypes">
  <TotalTime>132</TotalTime>
  <Words>485</Words>
  <Application>Microsoft Office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Rounded MT Bold</vt:lpstr>
      <vt:lpstr>Calibri</vt:lpstr>
      <vt:lpstr>Calibri Light</vt:lpstr>
      <vt:lpstr>Office Theme</vt:lpstr>
      <vt:lpstr>ENABLE Visit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Hamer</dc:creator>
  <cp:lastModifiedBy>Richard Hamer</cp:lastModifiedBy>
  <cp:revision>3</cp:revision>
  <dcterms:created xsi:type="dcterms:W3CDTF">2022-11-25T07:59:08Z</dcterms:created>
  <dcterms:modified xsi:type="dcterms:W3CDTF">2022-12-20T14:22:27Z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0x010100034F9076E0474B4580FF3FDFB247051C</vt:lpwstr>
  </property>
</Properties>
</file>