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  <p:sldMasterId id="2147483648" r:id="rId5"/>
  </p:sldMasterIdLst>
  <p:notesMasterIdLst>
    <p:notesMasterId r:id="rId8"/>
  </p:notesMasterIdLst>
  <p:sldIdLst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82" d="100"/>
          <a:sy n="82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619398\Downloads\Monthly%20Recruitment%20Flo%20vs%20IHC%20-%20September%202023ne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619398\Downloads\Activations%20Trend%20Graphs%20updated%2002-10-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Recruitment to Blood Pressure Pathways </a:t>
            </a:r>
          </a:p>
        </c:rich>
      </c:tx>
      <c:layout>
        <c:manualLayout>
          <c:xMode val="edge"/>
          <c:yMode val="edge"/>
          <c:x val="3.130834491045998E-2"/>
          <c:y val="3.1358833396526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825741063032752E-2"/>
          <c:y val="8.4250732392001329E-2"/>
          <c:w val="0.81995477104545267"/>
          <c:h val="0.64180146209531874"/>
        </c:manualLayout>
      </c:layout>
      <c:barChart>
        <c:barDir val="col"/>
        <c:grouping val="clustered"/>
        <c:varyColors val="0"/>
        <c:ser>
          <c:idx val="1"/>
          <c:order val="1"/>
          <c:tx>
            <c:v>Month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4.8359388214658766E-2"/>
                  <c:y val="2.090588893101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60-413B-B7D6-E18F8B13C3DE}"/>
                </c:ext>
              </c:extLst>
            </c:dLbl>
            <c:dLbl>
              <c:idx val="10"/>
              <c:layout>
                <c:manualLayout>
                  <c:x val="5.0904619173324081E-3"/>
                  <c:y val="1.3937259287345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460-413B-B7D6-E18F8B13C3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'Cumulative graph'!$A$2:$L$2</c:f>
              <c:numCache>
                <c:formatCode>mmm\-yy</c:formatCode>
                <c:ptCount val="12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</c:numCache>
            </c:numRef>
          </c:cat>
          <c:val>
            <c:numRef>
              <c:f>'Cumulative graph'!$A$4:$L$4</c:f>
              <c:numCache>
                <c:formatCode>General</c:formatCode>
                <c:ptCount val="12"/>
                <c:pt idx="0">
                  <c:v>1722</c:v>
                </c:pt>
                <c:pt idx="1">
                  <c:v>2030</c:v>
                </c:pt>
                <c:pt idx="2">
                  <c:v>2037</c:v>
                </c:pt>
                <c:pt idx="3">
                  <c:v>1979</c:v>
                </c:pt>
                <c:pt idx="4">
                  <c:v>2483</c:v>
                </c:pt>
                <c:pt idx="5">
                  <c:v>3040</c:v>
                </c:pt>
                <c:pt idx="6">
                  <c:v>1996</c:v>
                </c:pt>
                <c:pt idx="7">
                  <c:v>1986</c:v>
                </c:pt>
                <c:pt idx="8">
                  <c:v>2332</c:v>
                </c:pt>
                <c:pt idx="9">
                  <c:v>2899</c:v>
                </c:pt>
                <c:pt idx="10">
                  <c:v>3538</c:v>
                </c:pt>
                <c:pt idx="11">
                  <c:v>2828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60-413B-B7D6-E18F8B13C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8313711"/>
        <c:axId val="169430559"/>
      </c:barChart>
      <c:lineChart>
        <c:grouping val="standard"/>
        <c:varyColors val="0"/>
        <c:ser>
          <c:idx val="0"/>
          <c:order val="0"/>
          <c:tx>
            <c:v>Cumulative</c:v>
          </c:tx>
          <c:spPr>
            <a:ln w="28575" cap="rnd">
              <a:solidFill>
                <a:schemeClr val="accent6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60-413B-B7D6-E18F8B13C3D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60-413B-B7D6-E18F8B13C3D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60-413B-B7D6-E18F8B13C3D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60-413B-B7D6-E18F8B13C3D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60-413B-B7D6-E18F8B13C3D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60-413B-B7D6-E18F8B13C3D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60-413B-B7D6-E18F8B13C3D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60-413B-B7D6-E18F8B13C3D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460-413B-B7D6-E18F8B13C3D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60-413B-B7D6-E18F8B13C3D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460-413B-B7D6-E18F8B13C3DE}"/>
                </c:ext>
              </c:extLst>
            </c:dLbl>
            <c:dLbl>
              <c:idx val="11"/>
              <c:layout>
                <c:manualLayout>
                  <c:x val="-4.3268926297326267E-2"/>
                  <c:y val="-2.7874518574690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460-413B-B7D6-E18F8B13C3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'Cumulative graph'!$A$2:$L$2</c:f>
              <c:numCache>
                <c:formatCode>mmm\-yy</c:formatCode>
                <c:ptCount val="12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</c:numCache>
            </c:numRef>
          </c:cat>
          <c:val>
            <c:numRef>
              <c:f>'Cumulative graph'!$A$3:$L$3</c:f>
              <c:numCache>
                <c:formatCode>General</c:formatCode>
                <c:ptCount val="12"/>
                <c:pt idx="0">
                  <c:v>57526</c:v>
                </c:pt>
                <c:pt idx="1">
                  <c:v>59556</c:v>
                </c:pt>
                <c:pt idx="2">
                  <c:v>61593</c:v>
                </c:pt>
                <c:pt idx="3">
                  <c:v>63572</c:v>
                </c:pt>
                <c:pt idx="4">
                  <c:v>66055</c:v>
                </c:pt>
                <c:pt idx="5">
                  <c:v>69095</c:v>
                </c:pt>
                <c:pt idx="6">
                  <c:v>71091</c:v>
                </c:pt>
                <c:pt idx="7">
                  <c:v>73527</c:v>
                </c:pt>
                <c:pt idx="8">
                  <c:v>75409</c:v>
                </c:pt>
                <c:pt idx="9">
                  <c:v>78308</c:v>
                </c:pt>
                <c:pt idx="10">
                  <c:v>81846</c:v>
                </c:pt>
                <c:pt idx="11">
                  <c:v>84674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60-413B-B7D6-E18F8B13C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306287"/>
        <c:axId val="169435839"/>
      </c:lineChart>
      <c:dateAx>
        <c:axId val="17830628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35839"/>
        <c:crosses val="autoZero"/>
        <c:auto val="1"/>
        <c:lblOffset val="100"/>
        <c:baseTimeUnit val="months"/>
      </c:dateAx>
      <c:valAx>
        <c:axId val="169435839"/>
        <c:scaling>
          <c:orientation val="minMax"/>
          <c:max val="85000"/>
          <c:min val="0"/>
        </c:scaling>
        <c:delete val="0"/>
        <c:axPos val="l"/>
        <c:majorGridlines>
          <c:spPr>
            <a:ln w="9525" cap="flat" cmpd="sng" algn="ctr">
              <a:solidFill>
                <a:srgbClr val="00206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06287"/>
        <c:crosses val="autoZero"/>
        <c:crossBetween val="between"/>
      </c:valAx>
      <c:valAx>
        <c:axId val="169430559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13711"/>
        <c:crosses val="max"/>
        <c:crossBetween val="between"/>
      </c:valAx>
      <c:dateAx>
        <c:axId val="178313711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69430559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43891806440595"/>
          <c:y val="0.85409390530235896"/>
          <c:w val="0.34930308770585305"/>
          <c:h val="5.8798224151733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Connect</a:t>
            </a:r>
            <a:r>
              <a:rPr lang="en-GB" baseline="0"/>
              <a:t> me - </a:t>
            </a:r>
            <a:r>
              <a:rPr lang="en-GB"/>
              <a:t>Blood Pressure (Primary</a:t>
            </a:r>
            <a:r>
              <a:rPr lang="en-GB" baseline="0"/>
              <a:t> Care)</a:t>
            </a:r>
            <a:r>
              <a:rPr lang="en-GB"/>
              <a:t> Pathway</a:t>
            </a:r>
          </a:p>
          <a:p>
            <a:pPr>
              <a:defRPr/>
            </a:pPr>
            <a:r>
              <a:rPr lang="en-GB"/>
              <a:t>Number of Activations by month &amp; cumulative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054005004962095E-2"/>
          <c:y val="0.19949074074074077"/>
          <c:w val="0.90931633944269996"/>
          <c:h val="0.63845902056700188"/>
        </c:manualLayout>
      </c:layout>
      <c:barChart>
        <c:barDir val="col"/>
        <c:grouping val="clustered"/>
        <c:varyColors val="0"/>
        <c:ser>
          <c:idx val="0"/>
          <c:order val="0"/>
          <c:tx>
            <c:v>Per Month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4339902574722701E-3"/>
                  <c:y val="-2.5944370548259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38-428F-97EA-F1DF53F9173D}"/>
                </c:ext>
              </c:extLst>
            </c:dLbl>
            <c:dLbl>
              <c:idx val="3"/>
              <c:layout>
                <c:manualLayout>
                  <c:x val="-1.7169951287361036E-3"/>
                  <c:y val="-1.153083135478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38-428F-97EA-F1DF53F9173D}"/>
                </c:ext>
              </c:extLst>
            </c:dLbl>
            <c:dLbl>
              <c:idx val="5"/>
              <c:layout>
                <c:manualLayout>
                  <c:x val="1.3182674199623353E-2"/>
                  <c:y val="9.86842360868825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38-428F-97EA-F1DF53F9173D}"/>
                </c:ext>
              </c:extLst>
            </c:dLbl>
            <c:dLbl>
              <c:idx val="8"/>
              <c:layout>
                <c:manualLayout>
                  <c:x val="1.7094840830879258E-2"/>
                  <c:y val="1.765201348780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38-428F-97EA-F1DF53F9173D}"/>
                </c:ext>
              </c:extLst>
            </c:dLbl>
            <c:dLbl>
              <c:idx val="9"/>
              <c:layout>
                <c:manualLayout>
                  <c:x val="1.8812364773503572E-2"/>
                  <c:y val="1.4699199969999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38-428F-97EA-F1DF53F9173D}"/>
                </c:ext>
              </c:extLst>
            </c:dLbl>
            <c:dLbl>
              <c:idx val="10"/>
              <c:layout>
                <c:manualLayout>
                  <c:x val="1.8812364773503572E-2"/>
                  <c:y val="2.0578879957999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38-428F-97EA-F1DF53F91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'Per Month data table'!$AH$1:$AS$1</c:f>
              <c:numCache>
                <c:formatCode>mmm\-yy</c:formatCode>
                <c:ptCount val="12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</c:numCache>
            </c:numRef>
          </c:cat>
          <c:val>
            <c:numRef>
              <c:f>'Per Month data table'!$AH$4:$AS$4</c:f>
              <c:numCache>
                <c:formatCode>0</c:formatCode>
                <c:ptCount val="12"/>
                <c:pt idx="0">
                  <c:v>106</c:v>
                </c:pt>
                <c:pt idx="1">
                  <c:v>193</c:v>
                </c:pt>
                <c:pt idx="2">
                  <c:v>442</c:v>
                </c:pt>
                <c:pt idx="3">
                  <c:v>473</c:v>
                </c:pt>
                <c:pt idx="4">
                  <c:v>787</c:v>
                </c:pt>
                <c:pt idx="5">
                  <c:v>1618</c:v>
                </c:pt>
                <c:pt idx="6">
                  <c:v>1032</c:v>
                </c:pt>
                <c:pt idx="7">
                  <c:v>1144</c:v>
                </c:pt>
                <c:pt idx="8">
                  <c:v>1831</c:v>
                </c:pt>
                <c:pt idx="9">
                  <c:v>2595</c:v>
                </c:pt>
                <c:pt idx="10">
                  <c:v>3424</c:v>
                </c:pt>
                <c:pt idx="11">
                  <c:v>2774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38-428F-97EA-F1DF53F917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3467936"/>
        <c:axId val="2133470432"/>
      </c:barChart>
      <c:lineChart>
        <c:grouping val="standard"/>
        <c:varyColors val="0"/>
        <c:ser>
          <c:idx val="1"/>
          <c:order val="1"/>
          <c:tx>
            <c:v>Cumulative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38-428F-97EA-F1DF53F9173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38-428F-97EA-F1DF53F9173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38-428F-97EA-F1DF53F9173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38-428F-97EA-F1DF53F9173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38-428F-97EA-F1DF53F9173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F38-428F-97EA-F1DF53F9173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F38-428F-97EA-F1DF53F9173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F38-428F-97EA-F1DF53F9173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F38-428F-97EA-F1DF53F9173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F38-428F-97EA-F1DF53F9173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F38-428F-97EA-F1DF53F9173D}"/>
                </c:ext>
              </c:extLst>
            </c:dLbl>
            <c:dLbl>
              <c:idx val="11"/>
              <c:layout>
                <c:manualLayout>
                  <c:x val="-4.2984793672313448E-2"/>
                  <c:y val="-2.3078294704826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F38-428F-97EA-F1DF53F91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'Per Month data table'!$AH$1:$AS$1</c:f>
              <c:numCache>
                <c:formatCode>mmm\-yy</c:formatCode>
                <c:ptCount val="12"/>
                <c:pt idx="0">
                  <c:v>44835</c:v>
                </c:pt>
                <c:pt idx="1">
                  <c:v>44866</c:v>
                </c:pt>
                <c:pt idx="2">
                  <c:v>44896</c:v>
                </c:pt>
                <c:pt idx="3">
                  <c:v>44927</c:v>
                </c:pt>
                <c:pt idx="4">
                  <c:v>44958</c:v>
                </c:pt>
                <c:pt idx="5">
                  <c:v>44986</c:v>
                </c:pt>
                <c:pt idx="6">
                  <c:v>45017</c:v>
                </c:pt>
                <c:pt idx="7">
                  <c:v>45047</c:v>
                </c:pt>
                <c:pt idx="8">
                  <c:v>45078</c:v>
                </c:pt>
                <c:pt idx="9">
                  <c:v>45108</c:v>
                </c:pt>
                <c:pt idx="10">
                  <c:v>45139</c:v>
                </c:pt>
                <c:pt idx="11">
                  <c:v>45170</c:v>
                </c:pt>
              </c:numCache>
            </c:numRef>
          </c:cat>
          <c:val>
            <c:numRef>
              <c:f>'Cumulative data table'!$AG$4:$AR$4</c:f>
              <c:numCache>
                <c:formatCode>0</c:formatCode>
                <c:ptCount val="12"/>
                <c:pt idx="0">
                  <c:v>1005</c:v>
                </c:pt>
                <c:pt idx="1">
                  <c:v>1198</c:v>
                </c:pt>
                <c:pt idx="2">
                  <c:v>1640</c:v>
                </c:pt>
                <c:pt idx="3">
                  <c:v>2113</c:v>
                </c:pt>
                <c:pt idx="4">
                  <c:v>2900</c:v>
                </c:pt>
                <c:pt idx="5">
                  <c:v>4518</c:v>
                </c:pt>
                <c:pt idx="6">
                  <c:v>5550</c:v>
                </c:pt>
                <c:pt idx="7">
                  <c:v>6694</c:v>
                </c:pt>
                <c:pt idx="8">
                  <c:v>8525</c:v>
                </c:pt>
                <c:pt idx="9">
                  <c:v>11120</c:v>
                </c:pt>
                <c:pt idx="10">
                  <c:v>14544</c:v>
                </c:pt>
                <c:pt idx="11">
                  <c:v>17318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F38-428F-97EA-F1DF53F917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6053312"/>
        <c:axId val="1167811360"/>
      </c:lineChart>
      <c:dateAx>
        <c:axId val="21334679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470432"/>
        <c:crosses val="autoZero"/>
        <c:auto val="1"/>
        <c:lblOffset val="100"/>
        <c:baseTimeUnit val="months"/>
      </c:dateAx>
      <c:valAx>
        <c:axId val="2133470432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467936"/>
        <c:crosses val="autoZero"/>
        <c:crossBetween val="between"/>
        <c:majorUnit val="500"/>
        <c:minorUnit val="100"/>
      </c:valAx>
      <c:valAx>
        <c:axId val="1167811360"/>
        <c:scaling>
          <c:orientation val="minMax"/>
          <c:max val="180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6053312"/>
        <c:crosses val="max"/>
        <c:crossBetween val="between"/>
        <c:majorUnit val="2000"/>
        <c:minorUnit val="100"/>
      </c:valAx>
      <c:dateAx>
        <c:axId val="138605331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16781136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23561889229041"/>
          <c:y val="0.92205488170791583"/>
          <c:w val="0.34952876221541912"/>
          <c:h val="7.7945118292084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0.05263</cdr:x>
      <cdr:y>0.2065</cdr:y>
    </cdr:from>
    <cdr:to>
      <cdr:x>0.51185</cdr:x>
      <cdr:y>0.27136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7F1933EF-8AE0-2A6D-1820-AB14B13B6BA4}"/>
            </a:ext>
          </a:extLst>
        </cdr:cNvPr>
        <cdr:cNvSpPr txBox="1"/>
      </cdr:nvSpPr>
      <cdr:spPr>
        <a:xfrm xmlns:a="http://schemas.openxmlformats.org/drawingml/2006/main">
          <a:off x="391189" y="892070"/>
          <a:ext cx="3413068" cy="28020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200" dirty="0"/>
            <a:t>New BP Pathway only on national solution ( IHC)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AB6DE-837E-48AC-8BD9-07AE04718230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8929-DD3E-41EB-83D2-1837FF3EB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3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BE050-0DAB-4953-8A74-E4B4A24A0F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Activation is an ‘episode of monitoring’ – one person could have multiple episodes of remote monitoring </a:t>
            </a:r>
          </a:p>
          <a:p>
            <a:endParaRPr lang="en-GB" dirty="0"/>
          </a:p>
          <a:p>
            <a:r>
              <a:rPr lang="en-GB" dirty="0"/>
              <a:t>Total on </a:t>
            </a:r>
            <a:r>
              <a:rPr lang="en-GB" dirty="0" err="1"/>
              <a:t>IHC</a:t>
            </a:r>
            <a:r>
              <a:rPr lang="en-GB" dirty="0"/>
              <a:t> pathway – 8525</a:t>
            </a:r>
          </a:p>
          <a:p>
            <a:endParaRPr lang="en-GB" dirty="0"/>
          </a:p>
          <a:p>
            <a:r>
              <a:rPr lang="en-GB" dirty="0"/>
              <a:t>1831 for June 23 – increase of 30% on May recruitment</a:t>
            </a:r>
          </a:p>
          <a:p>
            <a:endParaRPr lang="en-GB" dirty="0"/>
          </a:p>
          <a:p>
            <a:r>
              <a:rPr lang="en-GB" dirty="0"/>
              <a:t>35% of GP practices in Scotland now have access to the pathway (319 practices)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CB0CB-62A0-4A98-92B0-FCDCC58687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391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5DAE5-E37A-0474-5076-36874EF0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C1E4-C82A-48F3-8C83-C175C2C0CB6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35DB2-20FA-0043-4204-F591A613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5D50A-BDEB-B90C-6E25-E4C0429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9C7D-4DDA-4B89-8C40-E4484A497E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05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9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3A32E-1E98-672F-8BAF-4D446A17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78972-1BE6-31D8-9EB4-64CDD92BF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1E9AF-9735-29D3-A6EE-CE31E6DBE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9C1E4-C82A-48F3-8C83-C175C2C0CB68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4307-5C9F-766A-2AF3-3FC7C90CE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AFEBF-E279-77C1-071D-3279F63E88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9C7D-4DDA-4B89-8C40-E4484A497E0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5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6070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0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300" kern="120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kern="1200">
          <a:solidFill>
            <a:srgbClr val="3A6DB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sv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Medical with solid fill">
            <a:extLst>
              <a:ext uri="{FF2B5EF4-FFF2-40B4-BE49-F238E27FC236}">
                <a16:creationId xmlns:a16="http://schemas.microsoft.com/office/drawing/2014/main" id="{B963CC3B-8E81-0F9E-AF30-69A08CC07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1114" y="867435"/>
            <a:ext cx="622618" cy="622618"/>
          </a:xfrm>
          <a:prstGeom prst="rect">
            <a:avLst/>
          </a:prstGeom>
        </p:spPr>
      </p:pic>
      <p:pic>
        <p:nvPicPr>
          <p:cNvPr id="37" name="Picture 36" descr="Graphical user interface, icon  Description automatically generated">
            <a:extLst>
              <a:ext uri="{FF2B5EF4-FFF2-40B4-BE49-F238E27FC236}">
                <a16:creationId xmlns:a16="http://schemas.microsoft.com/office/drawing/2014/main" id="{17AC4842-C9C2-C5FE-2978-D7E16FE148A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36398" y="126017"/>
            <a:ext cx="1269092" cy="130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C5BCDA3-4420-68DD-BD51-AF844851AD6A}"/>
              </a:ext>
            </a:extLst>
          </p:cNvPr>
          <p:cNvSpPr txBox="1"/>
          <p:nvPr/>
        </p:nvSpPr>
        <p:spPr>
          <a:xfrm>
            <a:off x="45101" y="-23400"/>
            <a:ext cx="7012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Digital Home Blood Pressure Monitoring </a:t>
            </a:r>
          </a:p>
          <a:p>
            <a:r>
              <a:rPr lang="en-GB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at 30 September 2023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F20B3AA-B620-768D-EE57-1B5CB4EDFFAE}"/>
              </a:ext>
            </a:extLst>
          </p:cNvPr>
          <p:cNvSpPr txBox="1"/>
          <p:nvPr/>
        </p:nvSpPr>
        <p:spPr>
          <a:xfrm>
            <a:off x="1282609" y="888961"/>
            <a:ext cx="2670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14 </a:t>
            </a:r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Health Boards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E3ECFE9-4406-3927-8F0E-6560BA506E7E}"/>
              </a:ext>
            </a:extLst>
          </p:cNvPr>
          <p:cNvSpPr txBox="1"/>
          <p:nvPr/>
        </p:nvSpPr>
        <p:spPr>
          <a:xfrm>
            <a:off x="1268195" y="2154370"/>
            <a:ext cx="4810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84,674</a:t>
            </a:r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total recruitment</a:t>
            </a:r>
            <a:endParaRPr lang="en-GB" sz="10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FFC407D-B29E-79EA-FC2A-DA28A75BA693}"/>
              </a:ext>
            </a:extLst>
          </p:cNvPr>
          <p:cNvSpPr txBox="1"/>
          <p:nvPr/>
        </p:nvSpPr>
        <p:spPr>
          <a:xfrm>
            <a:off x="5988177" y="838717"/>
            <a:ext cx="445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What did people think?</a:t>
            </a:r>
            <a:endParaRPr lang="en-GB" sz="2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2E48AB7-6B65-17CB-97E8-DA1DD5EE58B0}"/>
              </a:ext>
            </a:extLst>
          </p:cNvPr>
          <p:cNvSpPr txBox="1"/>
          <p:nvPr/>
        </p:nvSpPr>
        <p:spPr>
          <a:xfrm>
            <a:off x="6641185" y="1150545"/>
            <a:ext cx="37111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96%</a:t>
            </a:r>
            <a:r>
              <a:rPr lang="en-GB" sz="2000" b="1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Liked it</a:t>
            </a:r>
          </a:p>
        </p:txBody>
      </p:sp>
      <p:pic>
        <p:nvPicPr>
          <p:cNvPr id="79" name="Graphic 78" descr="Repeat with solid fill">
            <a:extLst>
              <a:ext uri="{FF2B5EF4-FFF2-40B4-BE49-F238E27FC236}">
                <a16:creationId xmlns:a16="http://schemas.microsoft.com/office/drawing/2014/main" id="{3617B9FA-CD4B-5134-5716-ABCEF64CB3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67576" y="2499284"/>
            <a:ext cx="550901" cy="550901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A0141CF-32AB-FBA3-A501-4996EF110B04}"/>
              </a:ext>
            </a:extLst>
          </p:cNvPr>
          <p:cNvSpPr txBox="1"/>
          <p:nvPr/>
        </p:nvSpPr>
        <p:spPr>
          <a:xfrm>
            <a:off x="6641185" y="1810302"/>
            <a:ext cx="37111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97%</a:t>
            </a:r>
            <a:r>
              <a:rPr lang="en-GB" sz="2000" b="1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 it easy/ok to use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C83A7C7-CF8E-BAB4-0A9B-629F3D7FF1DD}"/>
              </a:ext>
            </a:extLst>
          </p:cNvPr>
          <p:cNvSpPr txBox="1"/>
          <p:nvPr/>
        </p:nvSpPr>
        <p:spPr>
          <a:xfrm>
            <a:off x="6646535" y="2512277"/>
            <a:ext cx="37111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93% </a:t>
            </a:r>
          </a:p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use it again</a:t>
            </a:r>
          </a:p>
        </p:txBody>
      </p:sp>
      <p:pic>
        <p:nvPicPr>
          <p:cNvPr id="2" name="Graphic 1" descr="Remote work with solid fill">
            <a:extLst>
              <a:ext uri="{FF2B5EF4-FFF2-40B4-BE49-F238E27FC236}">
                <a16:creationId xmlns:a16="http://schemas.microsoft.com/office/drawing/2014/main" id="{169483B7-A14A-653F-5E12-6FF1140CF5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6278" y="1515453"/>
            <a:ext cx="646331" cy="6463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7CFDD5-0690-8258-E527-63B7EBB5BA2A}"/>
              </a:ext>
            </a:extLst>
          </p:cNvPr>
          <p:cNvSpPr txBox="1"/>
          <p:nvPr/>
        </p:nvSpPr>
        <p:spPr>
          <a:xfrm>
            <a:off x="1287294" y="1534100"/>
            <a:ext cx="2924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60% </a:t>
            </a:r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GP Practices</a:t>
            </a:r>
          </a:p>
        </p:txBody>
      </p:sp>
      <p:pic>
        <p:nvPicPr>
          <p:cNvPr id="8" name="Graphic 7" descr="Group of people with solid fill">
            <a:extLst>
              <a:ext uri="{FF2B5EF4-FFF2-40B4-BE49-F238E27FC236}">
                <a16:creationId xmlns:a16="http://schemas.microsoft.com/office/drawing/2014/main" id="{8B63326E-796D-800F-C445-5030D896897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19" y="2462809"/>
            <a:ext cx="663442" cy="663442"/>
          </a:xfrm>
          <a:prstGeom prst="rect">
            <a:avLst/>
          </a:prstGeom>
        </p:spPr>
      </p:pic>
      <p:pic>
        <p:nvPicPr>
          <p:cNvPr id="10" name="Graphic 9" descr="Philanthropy with solid fill">
            <a:extLst>
              <a:ext uri="{FF2B5EF4-FFF2-40B4-BE49-F238E27FC236}">
                <a16:creationId xmlns:a16="http://schemas.microsoft.com/office/drawing/2014/main" id="{CDE44CD8-FF7F-9986-31D8-E8CD78C0781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05538" y="5465112"/>
            <a:ext cx="528307" cy="509788"/>
          </a:xfrm>
          <a:prstGeom prst="rect">
            <a:avLst/>
          </a:prstGeom>
        </p:spPr>
      </p:pic>
      <p:pic>
        <p:nvPicPr>
          <p:cNvPr id="12" name="Graphic 11" descr="Boardroom with solid fill">
            <a:extLst>
              <a:ext uri="{FF2B5EF4-FFF2-40B4-BE49-F238E27FC236}">
                <a16:creationId xmlns:a16="http://schemas.microsoft.com/office/drawing/2014/main" id="{A8ACB575-C5AF-E143-0A07-B148D58692B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75036" y="3759741"/>
            <a:ext cx="698137" cy="669028"/>
          </a:xfrm>
          <a:prstGeom prst="rect">
            <a:avLst/>
          </a:prstGeom>
        </p:spPr>
      </p:pic>
      <p:sp>
        <p:nvSpPr>
          <p:cNvPr id="15" name="Google Shape;139;p20">
            <a:extLst>
              <a:ext uri="{FF2B5EF4-FFF2-40B4-BE49-F238E27FC236}">
                <a16:creationId xmlns:a16="http://schemas.microsoft.com/office/drawing/2014/main" id="{22084D31-3868-28C6-38FE-944C027929ED}"/>
              </a:ext>
            </a:extLst>
          </p:cNvPr>
          <p:cNvSpPr txBox="1"/>
          <p:nvPr/>
        </p:nvSpPr>
        <p:spPr>
          <a:xfrm>
            <a:off x="10191253" y="1731773"/>
            <a:ext cx="1716634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200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Of Adults in Scotland have </a:t>
            </a:r>
            <a:r>
              <a:rPr lang="en-GB" sz="12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high blood pressure (</a:t>
            </a:r>
            <a:r>
              <a:rPr lang="en-GB" sz="8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Scottish Govt)</a:t>
            </a:r>
            <a:endParaRPr sz="800" b="1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1200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" name="Google Shape;138;p20">
            <a:extLst>
              <a:ext uri="{FF2B5EF4-FFF2-40B4-BE49-F238E27FC236}">
                <a16:creationId xmlns:a16="http://schemas.microsoft.com/office/drawing/2014/main" id="{54D31229-BB10-BFE9-83BA-0826C4D6618C}"/>
              </a:ext>
            </a:extLst>
          </p:cNvPr>
          <p:cNvSpPr txBox="1"/>
          <p:nvPr/>
        </p:nvSpPr>
        <p:spPr>
          <a:xfrm>
            <a:off x="10168888" y="2697814"/>
            <a:ext cx="1926600" cy="880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1200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Of all Strokes and Heart Attacks are caused by </a:t>
            </a:r>
            <a:r>
              <a:rPr lang="en-GB" sz="12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high blood pressure </a:t>
            </a:r>
            <a:r>
              <a:rPr lang="en-GB" sz="8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(</a:t>
            </a:r>
            <a:r>
              <a:rPr lang="en-GB" sz="800" b="1" kern="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BHF</a:t>
            </a:r>
            <a:r>
              <a:rPr lang="en-GB" sz="8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endParaRPr sz="800" b="1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1200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" name="Google Shape;140;p20">
            <a:extLst>
              <a:ext uri="{FF2B5EF4-FFF2-40B4-BE49-F238E27FC236}">
                <a16:creationId xmlns:a16="http://schemas.microsoft.com/office/drawing/2014/main" id="{6AC6D91B-28D8-5609-C9AD-7F4F62420A2B}"/>
              </a:ext>
            </a:extLst>
          </p:cNvPr>
          <p:cNvSpPr txBox="1"/>
          <p:nvPr/>
        </p:nvSpPr>
        <p:spPr>
          <a:xfrm>
            <a:off x="10140056" y="3669465"/>
            <a:ext cx="1926600" cy="1390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People who routinely monitor BP, up to </a:t>
            </a:r>
            <a:r>
              <a:rPr lang="en-GB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745 strokes and 500 heart attacks </a:t>
            </a:r>
            <a:r>
              <a:rPr lang="en-GB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could be avoided over a 5 year period</a:t>
            </a:r>
          </a:p>
          <a:p>
            <a:pPr>
              <a:spcAft>
                <a:spcPts val="1600"/>
              </a:spcAft>
              <a:buClr>
                <a:srgbClr val="000000"/>
              </a:buClr>
              <a:buFont typeface="Arial"/>
              <a:buNone/>
            </a:pPr>
            <a:endParaRPr sz="1200" kern="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E243BF-35DA-386E-E71A-C0550236A3A6}"/>
              </a:ext>
            </a:extLst>
          </p:cNvPr>
          <p:cNvSpPr txBox="1"/>
          <p:nvPr/>
        </p:nvSpPr>
        <p:spPr>
          <a:xfrm>
            <a:off x="9940900" y="4806218"/>
            <a:ext cx="14045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>
                <a:solidFill>
                  <a:schemeClr val="bg1"/>
                </a:solidFill>
              </a:rPr>
              <a:t>(British Heart Foundation)</a:t>
            </a:r>
          </a:p>
        </p:txBody>
      </p:sp>
      <p:sp>
        <p:nvSpPr>
          <p:cNvPr id="20" name="Google Shape;133;p20">
            <a:extLst>
              <a:ext uri="{FF2B5EF4-FFF2-40B4-BE49-F238E27FC236}">
                <a16:creationId xmlns:a16="http://schemas.microsoft.com/office/drawing/2014/main" id="{3F4D834D-A0C8-2AFF-8B8C-EBAE70AB9CF6}"/>
              </a:ext>
            </a:extLst>
          </p:cNvPr>
          <p:cNvSpPr txBox="1"/>
          <p:nvPr/>
        </p:nvSpPr>
        <p:spPr>
          <a:xfrm>
            <a:off x="10061221" y="3409015"/>
            <a:ext cx="19266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Font typeface="Arial"/>
              <a:buNone/>
            </a:pPr>
            <a:r>
              <a:rPr lang="en" sz="19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For every 50,000</a:t>
            </a:r>
            <a:endParaRPr sz="1900" b="1" kern="0" dirty="0">
              <a:solidFill>
                <a:schemeClr val="accent6">
                  <a:lumMod val="40000"/>
                  <a:lumOff val="60000"/>
                </a:schemeClr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1" name="Google Shape;133;p20">
            <a:extLst>
              <a:ext uri="{FF2B5EF4-FFF2-40B4-BE49-F238E27FC236}">
                <a16:creationId xmlns:a16="http://schemas.microsoft.com/office/drawing/2014/main" id="{3D335CBF-8125-AFCE-BC00-18652F0FAE65}"/>
              </a:ext>
            </a:extLst>
          </p:cNvPr>
          <p:cNvSpPr txBox="1"/>
          <p:nvPr/>
        </p:nvSpPr>
        <p:spPr>
          <a:xfrm>
            <a:off x="10172999" y="2433969"/>
            <a:ext cx="19266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Font typeface="Arial"/>
              <a:buNone/>
            </a:pPr>
            <a:r>
              <a:rPr lang="en-GB" sz="19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50%</a:t>
            </a:r>
            <a:endParaRPr sz="1900" b="1" kern="0" dirty="0">
              <a:solidFill>
                <a:schemeClr val="accent6">
                  <a:lumMod val="40000"/>
                  <a:lumOff val="60000"/>
                </a:schemeClr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22" name="Google Shape;133;p20">
            <a:extLst>
              <a:ext uri="{FF2B5EF4-FFF2-40B4-BE49-F238E27FC236}">
                <a16:creationId xmlns:a16="http://schemas.microsoft.com/office/drawing/2014/main" id="{BBE05D25-2BDA-DF93-2D34-93BCE7BF6AE6}"/>
              </a:ext>
            </a:extLst>
          </p:cNvPr>
          <p:cNvSpPr txBox="1"/>
          <p:nvPr/>
        </p:nvSpPr>
        <p:spPr>
          <a:xfrm>
            <a:off x="10166131" y="1472003"/>
            <a:ext cx="19266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600"/>
              </a:spcAft>
              <a:buClr>
                <a:srgbClr val="000000"/>
              </a:buClr>
              <a:buFont typeface="Arial"/>
              <a:buNone/>
            </a:pPr>
            <a:r>
              <a:rPr lang="en-GB" sz="1900" b="1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29%</a:t>
            </a:r>
            <a:endParaRPr sz="1900" b="1" kern="0" dirty="0">
              <a:solidFill>
                <a:schemeClr val="accent6">
                  <a:lumMod val="40000"/>
                  <a:lumOff val="60000"/>
                </a:schemeClr>
              </a:solidFill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B808A6-799F-7091-2029-2A0FF9FA92B7}"/>
              </a:ext>
            </a:extLst>
          </p:cNvPr>
          <p:cNvSpPr txBox="1"/>
          <p:nvPr/>
        </p:nvSpPr>
        <p:spPr>
          <a:xfrm>
            <a:off x="6728890" y="3774094"/>
            <a:ext cx="37111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Over 300,000</a:t>
            </a:r>
          </a:p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Appointments saved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D13168-859D-6EE2-5F1A-C99A9D5BE145}"/>
              </a:ext>
            </a:extLst>
          </p:cNvPr>
          <p:cNvSpPr txBox="1"/>
          <p:nvPr/>
        </p:nvSpPr>
        <p:spPr>
          <a:xfrm>
            <a:off x="5777764" y="6329194"/>
            <a:ext cx="650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0" i="1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“more patients are taking responsibility for their own health and wellbeing” </a:t>
            </a:r>
            <a:r>
              <a:rPr lang="en-GB" sz="16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C933CE-0C2D-1B1F-5A52-108AF0B08244}"/>
              </a:ext>
            </a:extLst>
          </p:cNvPr>
          <p:cNvSpPr txBox="1"/>
          <p:nvPr/>
        </p:nvSpPr>
        <p:spPr>
          <a:xfrm>
            <a:off x="6107424" y="3433391"/>
            <a:ext cx="445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Impact:</a:t>
            </a:r>
            <a:endParaRPr lang="en-GB" sz="2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Graphic 35" descr="Car with solid fill">
            <a:extLst>
              <a:ext uri="{FF2B5EF4-FFF2-40B4-BE49-F238E27FC236}">
                <a16:creationId xmlns:a16="http://schemas.microsoft.com/office/drawing/2014/main" id="{1C2C8C0A-78D1-D08F-244D-43E6C3F3A46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777615" y="5385997"/>
            <a:ext cx="723318" cy="697963"/>
          </a:xfrm>
          <a:prstGeom prst="rect">
            <a:avLst/>
          </a:prstGeom>
        </p:spPr>
      </p:pic>
      <p:pic>
        <p:nvPicPr>
          <p:cNvPr id="38" name="Graphic 37" descr="Clock with solid fill">
            <a:extLst>
              <a:ext uri="{FF2B5EF4-FFF2-40B4-BE49-F238E27FC236}">
                <a16:creationId xmlns:a16="http://schemas.microsoft.com/office/drawing/2014/main" id="{9146B677-C32E-FB62-300F-41EDE1F3ADE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700210" y="5482456"/>
            <a:ext cx="493616" cy="476313"/>
          </a:xfrm>
          <a:prstGeom prst="rect">
            <a:avLst/>
          </a:prstGeom>
        </p:spPr>
      </p:pic>
      <p:pic>
        <p:nvPicPr>
          <p:cNvPr id="42" name="Graphic 41" descr="Germ with solid fill">
            <a:extLst>
              <a:ext uri="{FF2B5EF4-FFF2-40B4-BE49-F238E27FC236}">
                <a16:creationId xmlns:a16="http://schemas.microsoft.com/office/drawing/2014/main" id="{1C93F76E-D409-CAF9-3DE7-4E2B2FD8BB7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648718" y="5483932"/>
            <a:ext cx="500001" cy="482474"/>
          </a:xfrm>
          <a:prstGeom prst="rect">
            <a:avLst/>
          </a:prstGeom>
        </p:spPr>
      </p:pic>
      <p:sp>
        <p:nvSpPr>
          <p:cNvPr id="49" name="Google Shape;139;p20">
            <a:extLst>
              <a:ext uri="{FF2B5EF4-FFF2-40B4-BE49-F238E27FC236}">
                <a16:creationId xmlns:a16="http://schemas.microsoft.com/office/drawing/2014/main" id="{4509E83D-DB32-F1BF-2FA3-25733EA506CC}"/>
              </a:ext>
            </a:extLst>
          </p:cNvPr>
          <p:cNvSpPr txBox="1"/>
          <p:nvPr/>
        </p:nvSpPr>
        <p:spPr>
          <a:xfrm>
            <a:off x="6783573" y="5875121"/>
            <a:ext cx="723318" cy="306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9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Reduced Travel</a:t>
            </a:r>
            <a:endParaRPr sz="900" b="1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Google Shape;139;p20">
            <a:extLst>
              <a:ext uri="{FF2B5EF4-FFF2-40B4-BE49-F238E27FC236}">
                <a16:creationId xmlns:a16="http://schemas.microsoft.com/office/drawing/2014/main" id="{71B17F00-4CBD-EDFC-6007-542ED2CF1DCF}"/>
              </a:ext>
            </a:extLst>
          </p:cNvPr>
          <p:cNvSpPr txBox="1"/>
          <p:nvPr/>
        </p:nvSpPr>
        <p:spPr>
          <a:xfrm>
            <a:off x="7604594" y="5883456"/>
            <a:ext cx="1013828" cy="304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9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Convenient and saves time</a:t>
            </a:r>
            <a:endParaRPr sz="900" b="1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Google Shape;139;p20">
            <a:extLst>
              <a:ext uri="{FF2B5EF4-FFF2-40B4-BE49-F238E27FC236}">
                <a16:creationId xmlns:a16="http://schemas.microsoft.com/office/drawing/2014/main" id="{F334B3B4-6E29-47CA-15FD-F989DD86D1D5}"/>
              </a:ext>
            </a:extLst>
          </p:cNvPr>
          <p:cNvSpPr txBox="1"/>
          <p:nvPr/>
        </p:nvSpPr>
        <p:spPr>
          <a:xfrm>
            <a:off x="8566642" y="5866341"/>
            <a:ext cx="930823" cy="304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9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Reduced Infection Risk</a:t>
            </a:r>
            <a:endParaRPr sz="900" b="1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Google Shape;139;p20">
            <a:extLst>
              <a:ext uri="{FF2B5EF4-FFF2-40B4-BE49-F238E27FC236}">
                <a16:creationId xmlns:a16="http://schemas.microsoft.com/office/drawing/2014/main" id="{6CC21179-0226-F60E-FE16-062B4A1FA5C4}"/>
              </a:ext>
            </a:extLst>
          </p:cNvPr>
          <p:cNvSpPr txBox="1"/>
          <p:nvPr/>
        </p:nvSpPr>
        <p:spPr>
          <a:xfrm>
            <a:off x="5934164" y="5869887"/>
            <a:ext cx="905642" cy="295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9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Avoided</a:t>
            </a:r>
          </a:p>
          <a:p>
            <a:pPr>
              <a:buClr>
                <a:srgbClr val="000000"/>
              </a:buClr>
              <a:buFont typeface="Arial"/>
              <a:buNone/>
            </a:pPr>
            <a:r>
              <a:rPr lang="en-GB" sz="9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appointments</a:t>
            </a:r>
            <a:endParaRPr sz="900" b="1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4" name="Graphic 53" descr="Shield Tick with solid fill">
            <a:extLst>
              <a:ext uri="{FF2B5EF4-FFF2-40B4-BE49-F238E27FC236}">
                <a16:creationId xmlns:a16="http://schemas.microsoft.com/office/drawing/2014/main" id="{37BACAD6-D85C-DCBE-CE07-28FAB349457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86397" y="5470230"/>
            <a:ext cx="500002" cy="482475"/>
          </a:xfrm>
          <a:prstGeom prst="rect">
            <a:avLst/>
          </a:prstGeom>
        </p:spPr>
      </p:pic>
      <p:sp>
        <p:nvSpPr>
          <p:cNvPr id="55" name="Google Shape;139;p20">
            <a:extLst>
              <a:ext uri="{FF2B5EF4-FFF2-40B4-BE49-F238E27FC236}">
                <a16:creationId xmlns:a16="http://schemas.microsoft.com/office/drawing/2014/main" id="{40C915FA-10D1-EB58-AE17-6203C1012B8D}"/>
              </a:ext>
            </a:extLst>
          </p:cNvPr>
          <p:cNvSpPr txBox="1"/>
          <p:nvPr/>
        </p:nvSpPr>
        <p:spPr>
          <a:xfrm>
            <a:off x="10443386" y="5874033"/>
            <a:ext cx="1490191" cy="493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9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More accurate readings to aid clinical decisions</a:t>
            </a:r>
            <a:endParaRPr sz="900" b="1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7" name="Graphic 56" descr="Key with solid fill">
            <a:extLst>
              <a:ext uri="{FF2B5EF4-FFF2-40B4-BE49-F238E27FC236}">
                <a16:creationId xmlns:a16="http://schemas.microsoft.com/office/drawing/2014/main" id="{7D36FBF9-1EA9-CB28-748E-172A72F6788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9546017" y="5406001"/>
            <a:ext cx="546229" cy="527082"/>
          </a:xfrm>
          <a:prstGeom prst="rect">
            <a:avLst/>
          </a:prstGeom>
        </p:spPr>
      </p:pic>
      <p:sp>
        <p:nvSpPr>
          <p:cNvPr id="58" name="Google Shape;139;p20">
            <a:extLst>
              <a:ext uri="{FF2B5EF4-FFF2-40B4-BE49-F238E27FC236}">
                <a16:creationId xmlns:a16="http://schemas.microsoft.com/office/drawing/2014/main" id="{19014120-40CC-889D-C25B-A0CAA6919AB0}"/>
              </a:ext>
            </a:extLst>
          </p:cNvPr>
          <p:cNvSpPr txBox="1"/>
          <p:nvPr/>
        </p:nvSpPr>
        <p:spPr>
          <a:xfrm>
            <a:off x="9429482" y="5866341"/>
            <a:ext cx="1129817" cy="304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GB" sz="900" b="1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Improved access to services</a:t>
            </a:r>
            <a:endParaRPr sz="900" b="1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900" kern="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" name="Graphic 3" descr="Thumbs up sign with solid fill">
            <a:extLst>
              <a:ext uri="{FF2B5EF4-FFF2-40B4-BE49-F238E27FC236}">
                <a16:creationId xmlns:a16="http://schemas.microsoft.com/office/drawing/2014/main" id="{20055D27-0C1B-1D88-C186-502B86E06986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102756" y="1906008"/>
            <a:ext cx="543779" cy="543779"/>
          </a:xfrm>
          <a:prstGeom prst="rect">
            <a:avLst/>
          </a:prstGeom>
        </p:spPr>
      </p:pic>
      <p:pic>
        <p:nvPicPr>
          <p:cNvPr id="5" name="Graphic 4" descr="In love face with solid fill with solid fill">
            <a:extLst>
              <a:ext uri="{FF2B5EF4-FFF2-40B4-BE49-F238E27FC236}">
                <a16:creationId xmlns:a16="http://schemas.microsoft.com/office/drawing/2014/main" id="{E8BE7DA8-D709-F3F8-639F-658131A96DC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077211" y="1201792"/>
            <a:ext cx="605222" cy="60522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7D99279-73EE-88C9-C5B2-7F14FE50B779}"/>
              </a:ext>
            </a:extLst>
          </p:cNvPr>
          <p:cNvSpPr txBox="1"/>
          <p:nvPr/>
        </p:nvSpPr>
        <p:spPr>
          <a:xfrm>
            <a:off x="1227186" y="2811145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28,870 </a:t>
            </a:r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 past 12 months </a:t>
            </a:r>
          </a:p>
        </p:txBody>
      </p:sp>
      <p:pic>
        <p:nvPicPr>
          <p:cNvPr id="24" name="Graphic 23" descr="Stethoscope with solid fill">
            <a:extLst>
              <a:ext uri="{FF2B5EF4-FFF2-40B4-BE49-F238E27FC236}">
                <a16:creationId xmlns:a16="http://schemas.microsoft.com/office/drawing/2014/main" id="{F8C7D311-ACAF-AA0A-5378-62BA1C9FC3C9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9552105" y="1765945"/>
            <a:ext cx="656734" cy="656734"/>
          </a:xfrm>
          <a:prstGeom prst="rect">
            <a:avLst/>
          </a:prstGeom>
        </p:spPr>
      </p:pic>
      <p:pic>
        <p:nvPicPr>
          <p:cNvPr id="26" name="Graphic 25" descr="Heart with pulse with solid fill">
            <a:extLst>
              <a:ext uri="{FF2B5EF4-FFF2-40B4-BE49-F238E27FC236}">
                <a16:creationId xmlns:a16="http://schemas.microsoft.com/office/drawing/2014/main" id="{6D1BF851-3EB8-F340-B922-40E2AAD757E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532536" y="2682274"/>
            <a:ext cx="695872" cy="695872"/>
          </a:xfrm>
          <a:prstGeom prst="rect">
            <a:avLst/>
          </a:prstGeom>
        </p:spPr>
      </p:pic>
      <p:pic>
        <p:nvPicPr>
          <p:cNvPr id="30" name="Graphic 29" descr="Group with solid fill">
            <a:extLst>
              <a:ext uri="{FF2B5EF4-FFF2-40B4-BE49-F238E27FC236}">
                <a16:creationId xmlns:a16="http://schemas.microsoft.com/office/drawing/2014/main" id="{606580DF-FE5A-F231-5AA0-7AB794A21420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567796" y="3785223"/>
            <a:ext cx="625353" cy="6253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DC605A-B3DB-CC2B-7E78-87B53B55CBB7}"/>
              </a:ext>
            </a:extLst>
          </p:cNvPr>
          <p:cNvSpPr txBox="1"/>
          <p:nvPr/>
        </p:nvSpPr>
        <p:spPr>
          <a:xfrm>
            <a:off x="45101" y="6642802"/>
            <a:ext cx="5655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Data Sources: Florence (self-reported by Health Boards, </a:t>
            </a:r>
            <a:r>
              <a:rPr lang="en-GB" sz="8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Inhealthcare</a:t>
            </a:r>
            <a:r>
              <a:rPr lang="en-GB" sz="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Connect Me standard patient survey, Scale-UP BP evaluation </a:t>
            </a:r>
          </a:p>
        </p:txBody>
      </p:sp>
      <p:pic>
        <p:nvPicPr>
          <p:cNvPr id="18" name="Graphic 17" descr="Coins outline">
            <a:extLst>
              <a:ext uri="{FF2B5EF4-FFF2-40B4-BE49-F238E27FC236}">
                <a16:creationId xmlns:a16="http://schemas.microsoft.com/office/drawing/2014/main" id="{B5CAEE34-30E8-35F8-FADC-6597C880057B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102581" y="4328646"/>
            <a:ext cx="676895" cy="67689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A3E15BD-6539-409A-1500-5C9AF0D27EA9}"/>
              </a:ext>
            </a:extLst>
          </p:cNvPr>
          <p:cNvSpPr txBox="1"/>
          <p:nvPr/>
        </p:nvSpPr>
        <p:spPr>
          <a:xfrm>
            <a:off x="6754085" y="4404535"/>
            <a:ext cx="22564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£</a:t>
            </a:r>
            <a:r>
              <a:rPr lang="en-GB" sz="20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12m</a:t>
            </a:r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 saved </a:t>
            </a:r>
          </a:p>
          <a:p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effect over 10 years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5987F8-1A7C-083B-B402-4879EE1EDF16}"/>
              </a:ext>
            </a:extLst>
          </p:cNvPr>
          <p:cNvSpPr txBox="1"/>
          <p:nvPr/>
        </p:nvSpPr>
        <p:spPr>
          <a:xfrm>
            <a:off x="5676161" y="6503133"/>
            <a:ext cx="20125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(</a:t>
            </a:r>
            <a:r>
              <a:rPr lang="en-GB" sz="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Michael et al (2019), 2017/18 costs) </a:t>
            </a:r>
            <a:endParaRPr lang="en-GB" sz="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0E8F46-6C16-5CC0-B48B-453DB8F4F7F7}"/>
              </a:ext>
            </a:extLst>
          </p:cNvPr>
          <p:cNvSpPr txBox="1"/>
          <p:nvPr/>
        </p:nvSpPr>
        <p:spPr>
          <a:xfrm>
            <a:off x="3032937" y="3260283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1E9E344-CF9C-9A84-CFAE-B9A6042C0F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780119"/>
              </p:ext>
            </p:extLst>
          </p:nvPr>
        </p:nvGraphicFramePr>
        <p:xfrm>
          <a:off x="550290" y="3336349"/>
          <a:ext cx="4989724" cy="364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"/>
          </a:graphicData>
        </a:graphic>
      </p:graphicFrame>
    </p:spTree>
    <p:extLst>
      <p:ext uri="{BB962C8B-B14F-4D97-AF65-F5344CB8AC3E}">
        <p14:creationId xmlns:p14="http://schemas.microsoft.com/office/powerpoint/2010/main" val="163670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icon&#10;&#10;Description automatically generated">
            <a:extLst>
              <a:ext uri="{FF2B5EF4-FFF2-40B4-BE49-F238E27FC236}">
                <a16:creationId xmlns:a16="http://schemas.microsoft.com/office/drawing/2014/main" id="{AF695F3F-957B-729B-C28C-2F2A64B8E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1840" y="216830"/>
            <a:ext cx="1269070" cy="1269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E2CD00-8578-27B7-598E-CAE6792C4265}"/>
              </a:ext>
            </a:extLst>
          </p:cNvPr>
          <p:cNvSpPr txBox="1"/>
          <p:nvPr/>
        </p:nvSpPr>
        <p:spPr>
          <a:xfrm>
            <a:off x="609600" y="216830"/>
            <a:ext cx="9595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>
                <a:solidFill>
                  <a:schemeClr val="bg1"/>
                </a:solidFill>
                <a:cs typeface="Arial" panose="020B0604020202020204" pitchFamily="34" charset="0"/>
              </a:rPr>
              <a:t>Blood Pressure (Primary Care) Pathway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970CC57-71B0-40AC-B926-93FCB4894B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569303"/>
              </p:ext>
            </p:extLst>
          </p:nvPr>
        </p:nvGraphicFramePr>
        <p:xfrm>
          <a:off x="1616149" y="1319000"/>
          <a:ext cx="9292856" cy="5263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569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42bde8-3b9a-412f-bffa-98aaf5709b6b" xsi:nil="true"/>
    <lcf76f155ced4ddcb4097134ff3c332f xmlns="25793f7a-a37b-4e1c-b9fe-39e28de9fed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6" ma:contentTypeDescription="Create a new document." ma:contentTypeScope="" ma:versionID="a5a49a97afd6956ab7370c044dcb7e35">
  <xsd:schema xmlns:xsd="http://www.w3.org/2001/XMLSchema" xmlns:xs="http://www.w3.org/2001/XMLSchema" xmlns:p="http://schemas.microsoft.com/office/2006/metadata/properties" xmlns:ns2="25793f7a-a37b-4e1c-b9fe-39e28de9fedb" xmlns:ns3="4442bde8-3b9a-412f-bffa-98aaf5709b6b" targetNamespace="http://schemas.microsoft.com/office/2006/metadata/properties" ma:root="true" ma:fieldsID="783d11d4f81bcb7d3bf38d45e518a3a5" ns2:_="" ns3:_="">
    <xsd:import namespace="25793f7a-a37b-4e1c-b9fe-39e28de9fedb"/>
    <xsd:import namespace="4442bde8-3b9a-412f-bffa-98aaf5709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2bde8-3b9a-412f-bffa-98aaf5709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0e0a6a6-2e62-40cc-b9d4-70eef312c9ea}" ma:internalName="TaxCatchAll" ma:showField="CatchAllData" ma:web="4442bde8-3b9a-412f-bffa-98aaf5709b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97B01D-654F-440A-AF82-E571E43B07F9}">
  <ds:schemaRefs>
    <ds:schemaRef ds:uri="http://schemas.microsoft.com/office/2006/metadata/properties"/>
    <ds:schemaRef ds:uri="http://schemas.microsoft.com/office/infopath/2007/PartnerControls"/>
    <ds:schemaRef ds:uri="4442bde8-3b9a-412f-bffa-98aaf5709b6b"/>
    <ds:schemaRef ds:uri="25793f7a-a37b-4e1c-b9fe-39e28de9fedb"/>
  </ds:schemaRefs>
</ds:datastoreItem>
</file>

<file path=customXml/itemProps2.xml><?xml version="1.0" encoding="utf-8"?>
<ds:datastoreItem xmlns:ds="http://schemas.openxmlformats.org/officeDocument/2006/customXml" ds:itemID="{C4AD348D-64C0-42CC-805C-BDBF64BA3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E45669-2E7C-4541-98FD-C07615D51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93f7a-a37b-4e1c-b9fe-39e28de9fedb"/>
    <ds:schemaRef ds:uri="4442bde8-3b9a-412f-bffa-98aaf5709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294</Words>
  <Application>Microsoft Office PowerPoint</Application>
  <PresentationFormat>Widescreen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Fira Sans Extra Condensed Medium</vt:lpstr>
      <vt:lpstr>Roboto</vt:lpstr>
      <vt:lpstr>Office Theme</vt:lpstr>
      <vt:lpstr>Office Theme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Morag Hearty</dc:creator>
  <cp:lastModifiedBy>Nicola Robinson</cp:lastModifiedBy>
  <cp:revision>8</cp:revision>
  <dcterms:created xsi:type="dcterms:W3CDTF">2023-07-13T12:53:33Z</dcterms:created>
  <dcterms:modified xsi:type="dcterms:W3CDTF">2023-10-10T09:35:01Z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</Properties>
</file>